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59" r:id="rId9"/>
    <p:sldId id="272" r:id="rId10"/>
    <p:sldId id="273" r:id="rId11"/>
    <p:sldId id="260" r:id="rId12"/>
    <p:sldId id="284" r:id="rId13"/>
    <p:sldId id="274" r:id="rId14"/>
    <p:sldId id="285" r:id="rId15"/>
    <p:sldId id="286" r:id="rId16"/>
    <p:sldId id="261" r:id="rId17"/>
    <p:sldId id="275" r:id="rId18"/>
    <p:sldId id="276" r:id="rId19"/>
    <p:sldId id="277" r:id="rId20"/>
    <p:sldId id="278" r:id="rId21"/>
    <p:sldId id="262" r:id="rId22"/>
    <p:sldId id="279" r:id="rId23"/>
    <p:sldId id="280" r:id="rId24"/>
    <p:sldId id="263" r:id="rId25"/>
    <p:sldId id="281" r:id="rId26"/>
    <p:sldId id="282" r:id="rId27"/>
    <p:sldId id="283" r:id="rId28"/>
    <p:sldId id="287" r:id="rId29"/>
    <p:sldId id="288" r:id="rId30"/>
    <p:sldId id="289" r:id="rId31"/>
    <p:sldId id="29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Users\altynay\Documents\&#1043;&#1060;%202022-2024\&#1055;&#1088;&#1086;&#1077;&#1082;&#1090;%20&#1057;&#1041;%20&#1055;&#1077;&#1080;&#774;&#1084;&#1072;&#1085;\&#1101;&#1082;&#1089;&#1087;&#1077;&#1088;&#1080;&#1084;&#1077;&#1085;&#1090;&#1099;\Akbotin%20experiments%20-%20SDS,%20CTAB,%20Fumed%20silica-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Users\altynay\Documents\&#1043;&#1060;%202022-2024\&#1055;&#1088;&#1086;&#1077;&#1082;&#1090;%20&#1057;&#1041;%20&#1055;&#1077;&#1080;&#774;&#1084;&#1072;&#1085;\&#1101;&#1082;&#1089;&#1087;&#1077;&#1088;&#1080;&#1084;&#1077;&#1085;&#1090;&#1099;\Akbotin%20experiments%20-%20SDS,%20CTAB,%20Fumed%20silica-3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77789\OneDrive\&#1056;&#1072;&#1073;&#1086;&#1095;&#1080;&#1081;%20&#1089;&#1090;&#1086;&#1083;\Article%20figures\RESULTS%20NOVEMBER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7789\OneDrive\&#1056;&#1072;&#1073;&#1086;&#1095;&#1080;&#1081;%20&#1089;&#1090;&#1086;&#1083;\Article%20figures\RESULTS%20NOVEMBER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l-sayednegim\Documents\Articles%202024\Polyuretnae-acrylic%20hybrid\&#1087;&#1086;&#1083;&#1080;&#1091;&#1088;&#1077;&#1090;&#1072;&#108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l-sayednegim\Documents\Articles%202024\Polyuretnae-acrylic%20hybrid\&#1087;&#1086;&#1083;&#1080;&#1091;&#1088;&#1077;&#1090;&#1072;&#108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l-sayednegim\Documents\Articles%202024\Polyuretnae-acrylic%20hybrid\&#1087;&#1086;&#1083;&#1080;&#1091;&#1088;&#1077;&#1090;&#1072;&#1085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63919067078666E-2"/>
          <c:y val="6.4236657917760884E-2"/>
          <c:w val="0.92927220173427649"/>
          <c:h val="0.792244823563726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'Zeta Potential'!$D$3</c:f>
              <c:strCache>
                <c:ptCount val="1"/>
                <c:pt idx="0">
                  <c:v>ZP(CTAB)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'Zeta Potential'!$A$5:$A$13</c:f>
              <c:numCache>
                <c:formatCode>General</c:formatCode>
                <c:ptCount val="9"/>
                <c:pt idx="0">
                  <c:v>-5</c:v>
                </c:pt>
                <c:pt idx="1">
                  <c:v>-3.9999999999999987</c:v>
                </c:pt>
                <c:pt idx="2">
                  <c:v>-3.5228787452803392</c:v>
                </c:pt>
                <c:pt idx="3">
                  <c:v>-3.3010299956639777</c:v>
                </c:pt>
                <c:pt idx="4">
                  <c:v>-2.9999999999999987</c:v>
                </c:pt>
                <c:pt idx="5">
                  <c:v>-2.5228787452803392</c:v>
                </c:pt>
                <c:pt idx="6">
                  <c:v>-2.3010299956639777</c:v>
                </c:pt>
                <c:pt idx="7">
                  <c:v>-1.9999999999999918</c:v>
                </c:pt>
                <c:pt idx="8">
                  <c:v>-1.8239087409443178</c:v>
                </c:pt>
              </c:numCache>
            </c:numRef>
          </c:xVal>
          <c:yVal>
            <c:numRef>
              <c:f>'Zeta Potential'!$D$5:$D$13</c:f>
              <c:numCache>
                <c:formatCode>0.00</c:formatCode>
                <c:ptCount val="9"/>
                <c:pt idx="0">
                  <c:v>1.85</c:v>
                </c:pt>
                <c:pt idx="1">
                  <c:v>8</c:v>
                </c:pt>
                <c:pt idx="2">
                  <c:v>6.4</c:v>
                </c:pt>
                <c:pt idx="3">
                  <c:v>18</c:v>
                </c:pt>
                <c:pt idx="4">
                  <c:v>22</c:v>
                </c:pt>
                <c:pt idx="5">
                  <c:v>26.6</c:v>
                </c:pt>
                <c:pt idx="6">
                  <c:v>37.6</c:v>
                </c:pt>
                <c:pt idx="7">
                  <c:v>37.6</c:v>
                </c:pt>
                <c:pt idx="8">
                  <c:v>16.3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9CF-4DD2-890E-E0EFDB064060}"/>
            </c:ext>
          </c:extLst>
        </c:ser>
        <c:ser>
          <c:idx val="1"/>
          <c:order val="1"/>
          <c:tx>
            <c:strRef>
              <c:f>'Zeta Potential'!$F$3</c:f>
              <c:strCache>
                <c:ptCount val="1"/>
                <c:pt idx="0">
                  <c:v>ZP(CTAB+SiO2)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'Zeta Potential'!$A$5:$A$13</c:f>
              <c:numCache>
                <c:formatCode>General</c:formatCode>
                <c:ptCount val="9"/>
                <c:pt idx="0">
                  <c:v>-5</c:v>
                </c:pt>
                <c:pt idx="1">
                  <c:v>-3.9999999999999987</c:v>
                </c:pt>
                <c:pt idx="2">
                  <c:v>-3.5228787452803392</c:v>
                </c:pt>
                <c:pt idx="3">
                  <c:v>-3.3010299956639777</c:v>
                </c:pt>
                <c:pt idx="4">
                  <c:v>-2.9999999999999987</c:v>
                </c:pt>
                <c:pt idx="5">
                  <c:v>-2.5228787452803392</c:v>
                </c:pt>
                <c:pt idx="6">
                  <c:v>-2.3010299956639777</c:v>
                </c:pt>
                <c:pt idx="7">
                  <c:v>-1.9999999999999918</c:v>
                </c:pt>
                <c:pt idx="8">
                  <c:v>-1.8239087409443178</c:v>
                </c:pt>
              </c:numCache>
            </c:numRef>
          </c:xVal>
          <c:yVal>
            <c:numRef>
              <c:f>'Zeta Potential'!$F$5:$F$13</c:f>
              <c:numCache>
                <c:formatCode>0.00</c:formatCode>
                <c:ptCount val="9"/>
                <c:pt idx="0">
                  <c:v>-14.9</c:v>
                </c:pt>
                <c:pt idx="1">
                  <c:v>3.77</c:v>
                </c:pt>
                <c:pt idx="2">
                  <c:v>14.27</c:v>
                </c:pt>
                <c:pt idx="3">
                  <c:v>19.2</c:v>
                </c:pt>
                <c:pt idx="4">
                  <c:v>29.830000000000005</c:v>
                </c:pt>
                <c:pt idx="5">
                  <c:v>44.27</c:v>
                </c:pt>
                <c:pt idx="6">
                  <c:v>50.3</c:v>
                </c:pt>
                <c:pt idx="7">
                  <c:v>53.63</c:v>
                </c:pt>
                <c:pt idx="8">
                  <c:v>54.83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9CF-4DD2-890E-E0EFDB064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493760"/>
        <c:axId val="263987584"/>
      </c:scatterChart>
      <c:valAx>
        <c:axId val="249493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987584"/>
        <c:crosses val="autoZero"/>
        <c:crossBetween val="midCat"/>
      </c:valAx>
      <c:valAx>
        <c:axId val="26398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493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276407854081532"/>
          <c:y val="0.90277777777777779"/>
          <c:w val="0.41447184291836936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01643053907067E-2"/>
          <c:y val="7.9231662719262422E-2"/>
          <c:w val="0.84767247346135333"/>
          <c:h val="0.7542502654289059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'CTAB+SiO2'!$E$6</c:f>
              <c:strCache>
                <c:ptCount val="1"/>
                <c:pt idx="0">
                  <c:v>pH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'CTAB+SiO2'!$A$8:$A$16</c:f>
              <c:numCache>
                <c:formatCode>0.00</c:formatCode>
                <c:ptCount val="9"/>
                <c:pt idx="0">
                  <c:v>-5</c:v>
                </c:pt>
                <c:pt idx="1">
                  <c:v>-3.9999999999999987</c:v>
                </c:pt>
                <c:pt idx="2">
                  <c:v>-3.5228787452803392</c:v>
                </c:pt>
                <c:pt idx="3">
                  <c:v>-3.3010299956639777</c:v>
                </c:pt>
                <c:pt idx="4">
                  <c:v>-2.9999999999999987</c:v>
                </c:pt>
                <c:pt idx="5">
                  <c:v>-2.5228787452803392</c:v>
                </c:pt>
                <c:pt idx="6">
                  <c:v>-2.3010299956639777</c:v>
                </c:pt>
                <c:pt idx="7">
                  <c:v>-1.9999999999999996</c:v>
                </c:pt>
                <c:pt idx="8">
                  <c:v>-1.8239087409443178</c:v>
                </c:pt>
              </c:numCache>
            </c:numRef>
          </c:xVal>
          <c:yVal>
            <c:numRef>
              <c:f>'CTAB+SiO2'!$E$8:$E$16</c:f>
              <c:numCache>
                <c:formatCode>0.00</c:formatCode>
                <c:ptCount val="9"/>
                <c:pt idx="0">
                  <c:v>6.6599999999999975</c:v>
                </c:pt>
                <c:pt idx="1">
                  <c:v>5.31</c:v>
                </c:pt>
                <c:pt idx="2">
                  <c:v>5.04</c:v>
                </c:pt>
                <c:pt idx="3">
                  <c:v>5</c:v>
                </c:pt>
                <c:pt idx="4">
                  <c:v>4.4700000000000024</c:v>
                </c:pt>
                <c:pt idx="5">
                  <c:v>4.3599999999999985</c:v>
                </c:pt>
                <c:pt idx="6">
                  <c:v>4.41</c:v>
                </c:pt>
                <c:pt idx="7">
                  <c:v>5.01</c:v>
                </c:pt>
                <c:pt idx="8">
                  <c:v>4.58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C4-4E0E-9C0B-E3977CA93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863296"/>
        <c:axId val="263991296"/>
      </c:scatterChart>
      <c:valAx>
        <c:axId val="263863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991296"/>
        <c:crosses val="autoZero"/>
        <c:crossBetween val="midCat"/>
      </c:valAx>
      <c:valAx>
        <c:axId val="263991296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863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880148102137"/>
          <c:y val="6.9974554707379136E-2"/>
          <c:w val="0.82222475960806563"/>
          <c:h val="0.71023439355463402"/>
        </c:manualLayout>
      </c:layout>
      <c:scatterChart>
        <c:scatterStyle val="smoothMarker"/>
        <c:varyColors val="0"/>
        <c:ser>
          <c:idx val="0"/>
          <c:order val="0"/>
          <c:tx>
            <c:v>C10</c:v>
          </c:tx>
          <c:spPr>
            <a:ln w="6350" cap="rnd">
              <a:noFill/>
              <a:round/>
            </a:ln>
            <a:effectLst/>
          </c:spPr>
          <c:marker>
            <c:symbol val="circle"/>
            <c:size val="3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'Zeta pot'!$G$4:$G$8</c:f>
                <c:numCache>
                  <c:formatCode>General</c:formatCode>
                  <c:ptCount val="5"/>
                  <c:pt idx="0">
                    <c:v>0.9899494936611728</c:v>
                  </c:pt>
                  <c:pt idx="1">
                    <c:v>3.7218275080933205</c:v>
                  </c:pt>
                  <c:pt idx="2">
                    <c:v>0.64187226143524867</c:v>
                  </c:pt>
                  <c:pt idx="3">
                    <c:v>1.2142212868062119</c:v>
                  </c:pt>
                  <c:pt idx="4">
                    <c:v>1.5319921670818029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'Zeta pot'!$A$4:$A$8</c:f>
              <c:numCache>
                <c:formatCode>General</c:formatCode>
                <c:ptCount val="5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</c:numCache>
            </c:numRef>
          </c:xVal>
          <c:yVal>
            <c:numRef>
              <c:f>'Zeta pot'!$B$4:$B$8</c:f>
              <c:numCache>
                <c:formatCode>General</c:formatCode>
                <c:ptCount val="5"/>
                <c:pt idx="0">
                  <c:v>-35.6</c:v>
                </c:pt>
                <c:pt idx="1">
                  <c:v>-37.880000000000003</c:v>
                </c:pt>
                <c:pt idx="2">
                  <c:v>-32.380000000000003</c:v>
                </c:pt>
                <c:pt idx="3">
                  <c:v>-32.190000000000012</c:v>
                </c:pt>
                <c:pt idx="4">
                  <c:v>20.079999999999988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84-4F80-93FF-EF3ECD5F67A1}"/>
            </c:ext>
          </c:extLst>
        </c:ser>
        <c:ser>
          <c:idx val="1"/>
          <c:order val="1"/>
          <c:tx>
            <c:v>C12</c:v>
          </c:tx>
          <c:spPr>
            <a:ln w="6350" cap="rnd">
              <a:noFill/>
              <a:round/>
            </a:ln>
            <a:effectLst/>
          </c:spPr>
          <c:marker>
            <c:symbol val="circle"/>
            <c:size val="3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'Zeta pot'!$H$4:$H$8</c:f>
                <c:numCache>
                  <c:formatCode>General</c:formatCode>
                  <c:ptCount val="5"/>
                  <c:pt idx="0">
                    <c:v>0.89610267268879928</c:v>
                  </c:pt>
                  <c:pt idx="1">
                    <c:v>1.5443445211480584</c:v>
                  </c:pt>
                  <c:pt idx="2">
                    <c:v>2.0971409108593542</c:v>
                  </c:pt>
                  <c:pt idx="3">
                    <c:v>0.94608139184745177</c:v>
                  </c:pt>
                  <c:pt idx="4">
                    <c:v>5.0361691790486924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'Zeta pot'!$A$4:$A$8</c:f>
              <c:numCache>
                <c:formatCode>General</c:formatCode>
                <c:ptCount val="5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</c:numCache>
            </c:numRef>
          </c:xVal>
          <c:yVal>
            <c:numRef>
              <c:f>'Zeta pot'!$C$4:$C$8</c:f>
              <c:numCache>
                <c:formatCode>General</c:formatCode>
                <c:ptCount val="5"/>
                <c:pt idx="0">
                  <c:v>-31.84</c:v>
                </c:pt>
                <c:pt idx="1">
                  <c:v>-35.700000000000003</c:v>
                </c:pt>
                <c:pt idx="2">
                  <c:v>-35.14</c:v>
                </c:pt>
                <c:pt idx="3">
                  <c:v>-7.1179999999999755</c:v>
                </c:pt>
                <c:pt idx="4">
                  <c:v>25.34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84-4F80-93FF-EF3ECD5F67A1}"/>
            </c:ext>
          </c:extLst>
        </c:ser>
        <c:ser>
          <c:idx val="2"/>
          <c:order val="2"/>
          <c:tx>
            <c:v>C14</c:v>
          </c:tx>
          <c:spPr>
            <a:ln w="6350" cap="rnd">
              <a:noFill/>
              <a:round/>
            </a:ln>
            <a:effectLst/>
          </c:spPr>
          <c:marker>
            <c:symbol val="circle"/>
            <c:size val="3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'Zeta pot'!$I$4:$I$8</c:f>
                <c:numCache>
                  <c:formatCode>General</c:formatCode>
                  <c:ptCount val="5"/>
                  <c:pt idx="0">
                    <c:v>0.60415229867972864</c:v>
                  </c:pt>
                  <c:pt idx="1">
                    <c:v>0.83964278118733227</c:v>
                  </c:pt>
                  <c:pt idx="2">
                    <c:v>0.60249481325569143</c:v>
                  </c:pt>
                  <c:pt idx="3">
                    <c:v>0.21582400237230448</c:v>
                  </c:pt>
                  <c:pt idx="4">
                    <c:v>3.0361159398151822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'Zeta pot'!$A$4:$A$8</c:f>
              <c:numCache>
                <c:formatCode>General</c:formatCode>
                <c:ptCount val="5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</c:numCache>
            </c:numRef>
          </c:xVal>
          <c:yVal>
            <c:numRef>
              <c:f>'Zeta pot'!$D$4:$D$8</c:f>
              <c:numCache>
                <c:formatCode>General</c:formatCode>
                <c:ptCount val="5"/>
                <c:pt idx="0">
                  <c:v>-28.4</c:v>
                </c:pt>
                <c:pt idx="1">
                  <c:v>-40.200000000000003</c:v>
                </c:pt>
                <c:pt idx="2">
                  <c:v>-39.56</c:v>
                </c:pt>
                <c:pt idx="3">
                  <c:v>2.2840000000000011</c:v>
                </c:pt>
                <c:pt idx="4">
                  <c:v>23.759999999999987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A84-4F80-93FF-EF3ECD5F67A1}"/>
            </c:ext>
          </c:extLst>
        </c:ser>
        <c:ser>
          <c:idx val="3"/>
          <c:order val="3"/>
          <c:tx>
            <c:v>C16</c:v>
          </c:tx>
          <c:spPr>
            <a:ln w="6350" cap="rnd">
              <a:noFill/>
              <a:round/>
            </a:ln>
            <a:effectLst/>
          </c:spPr>
          <c:marker>
            <c:symbol val="circle"/>
            <c:size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'Zeta pot'!$J$4:$J$8</c:f>
                <c:numCache>
                  <c:formatCode>General</c:formatCode>
                  <c:ptCount val="5"/>
                  <c:pt idx="0">
                    <c:v>0.78230428862431844</c:v>
                  </c:pt>
                  <c:pt idx="1">
                    <c:v>1.3423859355639955</c:v>
                  </c:pt>
                  <c:pt idx="2">
                    <c:v>0.87578536183245337</c:v>
                  </c:pt>
                  <c:pt idx="3">
                    <c:v>0.34691497517403863</c:v>
                  </c:pt>
                  <c:pt idx="4">
                    <c:v>2.0284772613958442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tx2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'Zeta pot'!$A$4:$A$8</c:f>
              <c:numCache>
                <c:formatCode>General</c:formatCode>
                <c:ptCount val="5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</c:numCache>
            </c:numRef>
          </c:xVal>
          <c:yVal>
            <c:numRef>
              <c:f>'Zeta pot'!$E$4:$E$8</c:f>
              <c:numCache>
                <c:formatCode>General</c:formatCode>
                <c:ptCount val="5"/>
                <c:pt idx="0">
                  <c:v>-37.82</c:v>
                </c:pt>
                <c:pt idx="1">
                  <c:v>-37.880000000000003</c:v>
                </c:pt>
                <c:pt idx="2">
                  <c:v>-43.28</c:v>
                </c:pt>
                <c:pt idx="3">
                  <c:v>2.38</c:v>
                </c:pt>
                <c:pt idx="4">
                  <c:v>11.112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A84-4F80-93FF-EF3ECD5F6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305920"/>
        <c:axId val="266295552"/>
      </c:scatterChart>
      <c:valAx>
        <c:axId val="266295552"/>
        <c:scaling>
          <c:orientation val="minMax"/>
          <c:max val="30"/>
          <c:min val="-4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>
                    <a:solidFill>
                      <a:sysClr val="windowText" lastClr="000000"/>
                    </a:solidFill>
                  </a:rPr>
                  <a:t>ζ,</a:t>
                </a:r>
                <a:r>
                  <a:rPr lang="en-US">
                    <a:solidFill>
                      <a:sysClr val="windowText" lastClr="000000"/>
                    </a:solidFill>
                  </a:rPr>
                  <a:t>mV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305920"/>
        <c:crossesAt val="-6"/>
        <c:crossBetween val="midCat"/>
      </c:valAx>
      <c:valAx>
        <c:axId val="266305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lgC</a:t>
                </a:r>
              </a:p>
            </c:rich>
          </c:tx>
          <c:layout>
            <c:manualLayout>
              <c:xMode val="edge"/>
              <c:yMode val="edge"/>
              <c:x val="0.91089939163637423"/>
              <c:y val="0.2710078621064728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6295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8596614666352"/>
          <c:y val="7.2150557665753276E-2"/>
          <c:w val="0.5179737741945607"/>
          <c:h val="6.095401159557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ln>
                <a:noFill/>
              </a:ln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 sz="1200">
          <a:ln>
            <a:noFill/>
          </a:ln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Pure CnTAB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elasticity!$Z$3:$AD$3</c:f>
              <c:numCache>
                <c:formatCode>General</c:formatCode>
                <c:ptCount val="5"/>
                <c:pt idx="0">
                  <c:v>0</c:v>
                </c:pt>
                <c:pt idx="1">
                  <c:v>5.21</c:v>
                </c:pt>
                <c:pt idx="2">
                  <c:v>5.78</c:v>
                </c:pt>
                <c:pt idx="3">
                  <c:v>4.34</c:v>
                </c:pt>
                <c:pt idx="4">
                  <c:v>8.76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E-4987-9EFF-EE8E16DF7991}"/>
            </c:ext>
          </c:extLst>
        </c:ser>
        <c:ser>
          <c:idx val="2"/>
          <c:order val="1"/>
          <c:tx>
            <c:v>SiNps+CnTAB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elasticity!$Z$4:$AD$4</c:f>
              <c:numCache>
                <c:formatCode>General</c:formatCode>
                <c:ptCount val="5"/>
                <c:pt idx="0">
                  <c:v>0.77</c:v>
                </c:pt>
                <c:pt idx="1">
                  <c:v>8.58</c:v>
                </c:pt>
                <c:pt idx="2">
                  <c:v>10.88</c:v>
                </c:pt>
                <c:pt idx="3">
                  <c:v>12.9</c:v>
                </c:pt>
                <c:pt idx="4">
                  <c:v>15.92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EE-4987-9EFF-EE8E16DF7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8431584"/>
        <c:axId val="1591457440"/>
      </c:barChart>
      <c:dateAx>
        <c:axId val="11084315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1457440"/>
        <c:crosses val="autoZero"/>
        <c:auto val="0"/>
        <c:lblOffset val="100"/>
        <c:baseTimeUnit val="days"/>
        <c:majorUnit val="1"/>
      </c:dateAx>
      <c:valAx>
        <c:axId val="159145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E,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mN</a:t>
                </a:r>
                <a:r>
                  <a:rPr lang="en-US" sz="1400" baseline="0" dirty="0"/>
                  <a:t>/m</a:t>
                </a:r>
                <a:endParaRPr lang="ru-RU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43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15048118985127"/>
          <c:y val="5.0925925925925923E-2"/>
          <c:w val="0.81387270341207341"/>
          <c:h val="0.66439960629921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'ACRYLIC-122'!$E$8</c:f>
              <c:strCache>
                <c:ptCount val="1"/>
                <c:pt idx="0">
                  <c:v>5   rpm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'ACRYLIC-122'!$D$9:$D$15</c:f>
              <c:strCache>
                <c:ptCount val="7"/>
                <c:pt idx="0">
                  <c:v>PU</c:v>
                </c:pt>
                <c:pt idx="1">
                  <c:v>AK</c:v>
                </c:pt>
                <c:pt idx="2">
                  <c:v>PU/AK-5</c:v>
                </c:pt>
                <c:pt idx="3">
                  <c:v>PU/AK-10</c:v>
                </c:pt>
                <c:pt idx="4">
                  <c:v>PU/AK-20</c:v>
                </c:pt>
                <c:pt idx="5">
                  <c:v>PU/AK-30</c:v>
                </c:pt>
                <c:pt idx="6">
                  <c:v>PU/AK-40</c:v>
                </c:pt>
              </c:strCache>
            </c:strRef>
          </c:cat>
          <c:val>
            <c:numRef>
              <c:f>'ACRYLIC-122'!$E$9:$E$15</c:f>
              <c:numCache>
                <c:formatCode>General</c:formatCode>
                <c:ptCount val="7"/>
                <c:pt idx="0">
                  <c:v>464.4</c:v>
                </c:pt>
                <c:pt idx="1">
                  <c:v>432</c:v>
                </c:pt>
                <c:pt idx="2">
                  <c:v>453</c:v>
                </c:pt>
                <c:pt idx="3">
                  <c:v>476</c:v>
                </c:pt>
                <c:pt idx="4">
                  <c:v>562</c:v>
                </c:pt>
                <c:pt idx="5">
                  <c:v>618</c:v>
                </c:pt>
                <c:pt idx="6">
                  <c:v>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D4-4950-BB02-FA7515E5E68F}"/>
            </c:ext>
          </c:extLst>
        </c:ser>
        <c:ser>
          <c:idx val="1"/>
          <c:order val="1"/>
          <c:tx>
            <c:strRef>
              <c:f>'ACRYLIC-122'!$F$8</c:f>
              <c:strCache>
                <c:ptCount val="1"/>
                <c:pt idx="0">
                  <c:v>50 rpm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'ACRYLIC-122'!$D$9:$D$15</c:f>
              <c:strCache>
                <c:ptCount val="7"/>
                <c:pt idx="0">
                  <c:v>PU</c:v>
                </c:pt>
                <c:pt idx="1">
                  <c:v>AK</c:v>
                </c:pt>
                <c:pt idx="2">
                  <c:v>PU/AK-5</c:v>
                </c:pt>
                <c:pt idx="3">
                  <c:v>PU/AK-10</c:v>
                </c:pt>
                <c:pt idx="4">
                  <c:v>PU/AK-20</c:v>
                </c:pt>
                <c:pt idx="5">
                  <c:v>PU/AK-30</c:v>
                </c:pt>
                <c:pt idx="6">
                  <c:v>PU/AK-40</c:v>
                </c:pt>
              </c:strCache>
            </c:strRef>
          </c:cat>
          <c:val>
            <c:numRef>
              <c:f>'ACRYLIC-122'!$F$9:$F$15</c:f>
              <c:numCache>
                <c:formatCode>General</c:formatCode>
                <c:ptCount val="7"/>
                <c:pt idx="0">
                  <c:v>120</c:v>
                </c:pt>
                <c:pt idx="1">
                  <c:v>600</c:v>
                </c:pt>
                <c:pt idx="2">
                  <c:v>110</c:v>
                </c:pt>
                <c:pt idx="3">
                  <c:v>135</c:v>
                </c:pt>
                <c:pt idx="4">
                  <c:v>142</c:v>
                </c:pt>
                <c:pt idx="5">
                  <c:v>157</c:v>
                </c:pt>
                <c:pt idx="6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D4-4950-BB02-FA7515E5E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717669280"/>
        <c:axId val="1717866640"/>
      </c:barChart>
      <c:catAx>
        <c:axId val="171766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17866640"/>
        <c:crosses val="autoZero"/>
        <c:auto val="1"/>
        <c:lblAlgn val="ctr"/>
        <c:lblOffset val="100"/>
        <c:noMultiLvlLbl val="0"/>
      </c:catAx>
      <c:valAx>
        <c:axId val="17178666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Viscosity, </a:t>
                </a:r>
                <a:r>
                  <a:rPr lang="en-KZ" sz="1200" b="0" i="0" u="none" strike="noStrike" baseline="0">
                    <a:effectLst/>
                  </a:rPr>
                  <a:t>mPa-s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1766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368985126859145"/>
          <c:y val="7.9281860600758258E-2"/>
          <c:w val="0.17058398950131234"/>
          <c:h val="0.178388743073782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'ACRYLIC-122'!$E$21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'ACRYLIC-122'!$D$22:$D$28</c:f>
              <c:strCache>
                <c:ptCount val="7"/>
                <c:pt idx="0">
                  <c:v>PU</c:v>
                </c:pt>
                <c:pt idx="1">
                  <c:v>AK</c:v>
                </c:pt>
                <c:pt idx="2">
                  <c:v>PU/AK-5</c:v>
                </c:pt>
                <c:pt idx="3">
                  <c:v>PU/AK-10</c:v>
                </c:pt>
                <c:pt idx="4">
                  <c:v>PU/AK-20</c:v>
                </c:pt>
                <c:pt idx="5">
                  <c:v>PU/AK-30</c:v>
                </c:pt>
                <c:pt idx="6">
                  <c:v>PU/AK-40</c:v>
                </c:pt>
              </c:strCache>
            </c:strRef>
          </c:cat>
          <c:val>
            <c:numRef>
              <c:f>'ACRYLIC-122'!$E$22:$E$28</c:f>
              <c:numCache>
                <c:formatCode>General</c:formatCode>
                <c:ptCount val="7"/>
                <c:pt idx="0">
                  <c:v>3.8699999999999997</c:v>
                </c:pt>
                <c:pt idx="1">
                  <c:v>0.72</c:v>
                </c:pt>
                <c:pt idx="2">
                  <c:v>4.1181818181818182</c:v>
                </c:pt>
                <c:pt idx="3">
                  <c:v>3.5259259259259261</c:v>
                </c:pt>
                <c:pt idx="4">
                  <c:v>3.9577464788732395</c:v>
                </c:pt>
                <c:pt idx="5">
                  <c:v>3.9363057324840764</c:v>
                </c:pt>
                <c:pt idx="6">
                  <c:v>4.2777777777777777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6-4BBE-B4B8-D54BFAD16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20780079"/>
        <c:axId val="120785279"/>
      </c:barChart>
      <c:catAx>
        <c:axId val="12078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5279"/>
        <c:crosses val="autoZero"/>
        <c:auto val="1"/>
        <c:lblAlgn val="ctr"/>
        <c:lblOffset val="100"/>
        <c:noMultiLvlLbl val="0"/>
      </c:catAx>
      <c:valAx>
        <c:axId val="1207852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0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'ACRYLIC-122'!$E$37</c:f>
              <c:strCache>
                <c:ptCount val="1"/>
                <c:pt idx="0">
                  <c:v>Adhesin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'ACRYLIC-122'!$D$38:$D$44</c:f>
              <c:strCache>
                <c:ptCount val="7"/>
                <c:pt idx="0">
                  <c:v>PU</c:v>
                </c:pt>
                <c:pt idx="1">
                  <c:v>AK</c:v>
                </c:pt>
                <c:pt idx="2">
                  <c:v>PU/AK-5</c:v>
                </c:pt>
                <c:pt idx="3">
                  <c:v>PU/AK-10</c:v>
                </c:pt>
                <c:pt idx="4">
                  <c:v>PU/AK-20</c:v>
                </c:pt>
                <c:pt idx="5">
                  <c:v>PU/AK-30</c:v>
                </c:pt>
                <c:pt idx="6">
                  <c:v>PU/AK-40</c:v>
                </c:pt>
              </c:strCache>
            </c:strRef>
          </c:cat>
          <c:val>
            <c:numRef>
              <c:f>'ACRYLIC-122'!$E$38:$E$44</c:f>
              <c:numCache>
                <c:formatCode>General</c:formatCode>
                <c:ptCount val="7"/>
                <c:pt idx="0">
                  <c:v>3.2</c:v>
                </c:pt>
                <c:pt idx="1">
                  <c:v>2.1</c:v>
                </c:pt>
                <c:pt idx="2">
                  <c:v>4.5</c:v>
                </c:pt>
                <c:pt idx="3">
                  <c:v>6.9</c:v>
                </c:pt>
                <c:pt idx="4">
                  <c:v>5.4</c:v>
                </c:pt>
                <c:pt idx="5">
                  <c:v>5</c:v>
                </c:pt>
                <c:pt idx="6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6-4E3A-BDF9-D1BD0386A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718557888"/>
        <c:axId val="192073439"/>
      </c:barChart>
      <c:catAx>
        <c:axId val="171855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073439"/>
        <c:crosses val="autoZero"/>
        <c:auto val="1"/>
        <c:lblAlgn val="ctr"/>
        <c:lblOffset val="100"/>
        <c:noMultiLvlLbl val="0"/>
      </c:catAx>
      <c:valAx>
        <c:axId val="19207343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Adhesion, MPa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855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0.02569</cdr:x>
      <cdr:y>0.72338</cdr:y>
    </cdr:from>
    <cdr:to>
      <cdr:x>0.16319</cdr:x>
      <cdr:y>0.84934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B7E4CF7-DCD7-4860-A030-F6A1DD5B87C2}"/>
            </a:ext>
          </a:extLst>
        </cdr:cNvPr>
        <cdr:cNvSpPr txBox="1"/>
      </cdr:nvSpPr>
      <cdr:spPr>
        <a:xfrm xmlns:a="http://schemas.openxmlformats.org/drawingml/2006/main">
          <a:off x="117475" y="1984375"/>
          <a:ext cx="628650" cy="345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lgCm</a:t>
          </a:r>
          <a:endParaRPr lang="ru-RU" sz="14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0.00414</cdr:x>
      <cdr:y>0.78627</cdr:y>
    </cdr:from>
    <cdr:to>
      <cdr:x>0.12132</cdr:x>
      <cdr:y>0.91223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824FA43-4863-42EE-B632-A1AC633D845F}"/>
            </a:ext>
          </a:extLst>
        </cdr:cNvPr>
        <cdr:cNvSpPr txBox="1"/>
      </cdr:nvSpPr>
      <cdr:spPr>
        <a:xfrm xmlns:a="http://schemas.openxmlformats.org/drawingml/2006/main">
          <a:off x="19050" y="2156884"/>
          <a:ext cx="539750" cy="345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/>
            <a:t>lgCm</a:t>
          </a:r>
          <a:endParaRPr lang="ru-RU" sz="14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0.26953</cdr:x>
      <cdr:y>0.18422</cdr:y>
    </cdr:from>
    <cdr:to>
      <cdr:x>0.81226</cdr:x>
      <cdr:y>0.68387</cdr:y>
    </cdr:to>
    <cdr:sp macro="" textlink="">
      <cdr:nvSpPr>
        <cdr:cNvPr id="2" name="Freihandform 1"/>
        <cdr:cNvSpPr/>
      </cdr:nvSpPr>
      <cdr:spPr>
        <a:xfrm xmlns:a="http://schemas.openxmlformats.org/drawingml/2006/main">
          <a:off x="1202872" y="647700"/>
          <a:ext cx="2422071" cy="1756789"/>
        </a:xfrm>
        <a:custGeom xmlns:a="http://schemas.openxmlformats.org/drawingml/2006/main">
          <a:avLst/>
          <a:gdLst>
            <a:gd name="connsiteX0" fmla="*/ 0 w 2422071"/>
            <a:gd name="connsiteY0" fmla="*/ 1752600 h 1756789"/>
            <a:gd name="connsiteX1" fmla="*/ 849085 w 2422071"/>
            <a:gd name="connsiteY1" fmla="*/ 1752600 h 1756789"/>
            <a:gd name="connsiteX2" fmla="*/ 1415142 w 2422071"/>
            <a:gd name="connsiteY2" fmla="*/ 1709058 h 1756789"/>
            <a:gd name="connsiteX3" fmla="*/ 1790700 w 2422071"/>
            <a:gd name="connsiteY3" fmla="*/ 1632858 h 1756789"/>
            <a:gd name="connsiteX4" fmla="*/ 2133600 w 2422071"/>
            <a:gd name="connsiteY4" fmla="*/ 1240972 h 1756789"/>
            <a:gd name="connsiteX5" fmla="*/ 2422071 w 2422071"/>
            <a:gd name="connsiteY5" fmla="*/ 0 h 175678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2422071" h="1756789">
              <a:moveTo>
                <a:pt x="0" y="1752600"/>
              </a:moveTo>
              <a:cubicBezTo>
                <a:pt x="306614" y="1756228"/>
                <a:pt x="613228" y="1759857"/>
                <a:pt x="849085" y="1752600"/>
              </a:cubicBezTo>
              <a:cubicBezTo>
                <a:pt x="1084942" y="1745343"/>
                <a:pt x="1258206" y="1729015"/>
                <a:pt x="1415142" y="1709058"/>
              </a:cubicBezTo>
              <a:cubicBezTo>
                <a:pt x="1572078" y="1689101"/>
                <a:pt x="1670957" y="1710872"/>
                <a:pt x="1790700" y="1632858"/>
              </a:cubicBezTo>
              <a:cubicBezTo>
                <a:pt x="1910443" y="1554844"/>
                <a:pt x="2028372" y="1513115"/>
                <a:pt x="2133600" y="1240972"/>
              </a:cubicBezTo>
              <a:cubicBezTo>
                <a:pt x="2238828" y="968829"/>
                <a:pt x="2330449" y="484414"/>
                <a:pt x="2422071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0.25978</cdr:x>
      <cdr:y>0.10681</cdr:y>
    </cdr:from>
    <cdr:to>
      <cdr:x>0.83543</cdr:x>
      <cdr:y>0.69067</cdr:y>
    </cdr:to>
    <cdr:sp macro="" textlink="">
      <cdr:nvSpPr>
        <cdr:cNvPr id="5" name="Freihandform 4"/>
        <cdr:cNvSpPr/>
      </cdr:nvSpPr>
      <cdr:spPr>
        <a:xfrm xmlns:a="http://schemas.openxmlformats.org/drawingml/2006/main">
          <a:off x="1159329" y="375558"/>
          <a:ext cx="2569028" cy="2052837"/>
        </a:xfrm>
        <a:custGeom xmlns:a="http://schemas.openxmlformats.org/drawingml/2006/main">
          <a:avLst/>
          <a:gdLst>
            <a:gd name="connsiteX0" fmla="*/ 0 w 2569028"/>
            <a:gd name="connsiteY0" fmla="*/ 2046514 h 2052837"/>
            <a:gd name="connsiteX1" fmla="*/ 571500 w 2569028"/>
            <a:gd name="connsiteY1" fmla="*/ 2051957 h 2052837"/>
            <a:gd name="connsiteX2" fmla="*/ 1181100 w 2569028"/>
            <a:gd name="connsiteY2" fmla="*/ 2030185 h 2052837"/>
            <a:gd name="connsiteX3" fmla="*/ 1485900 w 2569028"/>
            <a:gd name="connsiteY3" fmla="*/ 1883228 h 2052837"/>
            <a:gd name="connsiteX4" fmla="*/ 1850571 w 2569028"/>
            <a:gd name="connsiteY4" fmla="*/ 1148442 h 2052837"/>
            <a:gd name="connsiteX5" fmla="*/ 2128157 w 2569028"/>
            <a:gd name="connsiteY5" fmla="*/ 397328 h 2052837"/>
            <a:gd name="connsiteX6" fmla="*/ 2313214 w 2569028"/>
            <a:gd name="connsiteY6" fmla="*/ 81642 h 2052837"/>
            <a:gd name="connsiteX7" fmla="*/ 2569028 w 2569028"/>
            <a:gd name="connsiteY7" fmla="*/ 0 h 205283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569028" h="2052837">
              <a:moveTo>
                <a:pt x="0" y="2046514"/>
              </a:moveTo>
              <a:cubicBezTo>
                <a:pt x="187325" y="2050596"/>
                <a:pt x="374650" y="2054678"/>
                <a:pt x="571500" y="2051957"/>
              </a:cubicBezTo>
              <a:cubicBezTo>
                <a:pt x="768350" y="2049236"/>
                <a:pt x="1028700" y="2058306"/>
                <a:pt x="1181100" y="2030185"/>
              </a:cubicBezTo>
              <a:cubicBezTo>
                <a:pt x="1333500" y="2002064"/>
                <a:pt x="1374321" y="2030185"/>
                <a:pt x="1485900" y="1883228"/>
              </a:cubicBezTo>
              <a:cubicBezTo>
                <a:pt x="1597479" y="1736271"/>
                <a:pt x="1743528" y="1396092"/>
                <a:pt x="1850571" y="1148442"/>
              </a:cubicBezTo>
              <a:cubicBezTo>
                <a:pt x="1957614" y="900792"/>
                <a:pt x="2051050" y="575128"/>
                <a:pt x="2128157" y="397328"/>
              </a:cubicBezTo>
              <a:cubicBezTo>
                <a:pt x="2205264" y="219528"/>
                <a:pt x="2239736" y="147863"/>
                <a:pt x="2313214" y="81642"/>
              </a:cubicBezTo>
              <a:cubicBezTo>
                <a:pt x="2386693" y="15421"/>
                <a:pt x="2477860" y="7710"/>
                <a:pt x="2569028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0.26588</cdr:x>
      <cdr:y>0.15945</cdr:y>
    </cdr:from>
    <cdr:to>
      <cdr:x>0.82324</cdr:x>
      <cdr:y>0.72938</cdr:y>
    </cdr:to>
    <cdr:sp macro="" textlink="">
      <cdr:nvSpPr>
        <cdr:cNvPr id="6" name="Freihandform 5"/>
        <cdr:cNvSpPr/>
      </cdr:nvSpPr>
      <cdr:spPr>
        <a:xfrm xmlns:a="http://schemas.openxmlformats.org/drawingml/2006/main">
          <a:off x="1186543" y="560615"/>
          <a:ext cx="2487386" cy="2003895"/>
        </a:xfrm>
        <a:custGeom xmlns:a="http://schemas.openxmlformats.org/drawingml/2006/main">
          <a:avLst/>
          <a:gdLst>
            <a:gd name="connsiteX0" fmla="*/ 0 w 2487386"/>
            <a:gd name="connsiteY0" fmla="*/ 1997528 h 2003895"/>
            <a:gd name="connsiteX1" fmla="*/ 740229 w 2487386"/>
            <a:gd name="connsiteY1" fmla="*/ 1997528 h 2003895"/>
            <a:gd name="connsiteX2" fmla="*/ 1300843 w 2487386"/>
            <a:gd name="connsiteY2" fmla="*/ 2002971 h 2003895"/>
            <a:gd name="connsiteX3" fmla="*/ 1458686 w 2487386"/>
            <a:gd name="connsiteY3" fmla="*/ 1975757 h 2003895"/>
            <a:gd name="connsiteX4" fmla="*/ 1605643 w 2487386"/>
            <a:gd name="connsiteY4" fmla="*/ 1877785 h 2003895"/>
            <a:gd name="connsiteX5" fmla="*/ 1872343 w 2487386"/>
            <a:gd name="connsiteY5" fmla="*/ 1420585 h 2003895"/>
            <a:gd name="connsiteX6" fmla="*/ 2128157 w 2487386"/>
            <a:gd name="connsiteY6" fmla="*/ 723900 h 2003895"/>
            <a:gd name="connsiteX7" fmla="*/ 2324100 w 2487386"/>
            <a:gd name="connsiteY7" fmla="*/ 152400 h 2003895"/>
            <a:gd name="connsiteX8" fmla="*/ 2487386 w 2487386"/>
            <a:gd name="connsiteY8" fmla="*/ 0 h 200389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2487386" h="2003895">
              <a:moveTo>
                <a:pt x="0" y="1997528"/>
              </a:moveTo>
              <a:lnTo>
                <a:pt x="740229" y="1997528"/>
              </a:lnTo>
              <a:cubicBezTo>
                <a:pt x="957036" y="1998435"/>
                <a:pt x="1181100" y="2006600"/>
                <a:pt x="1300843" y="2002971"/>
              </a:cubicBezTo>
              <a:cubicBezTo>
                <a:pt x="1420586" y="1999343"/>
                <a:pt x="1407886" y="1996621"/>
                <a:pt x="1458686" y="1975757"/>
              </a:cubicBezTo>
              <a:cubicBezTo>
                <a:pt x="1509486" y="1954893"/>
                <a:pt x="1536700" y="1970314"/>
                <a:pt x="1605643" y="1877785"/>
              </a:cubicBezTo>
              <a:cubicBezTo>
                <a:pt x="1674586" y="1785256"/>
                <a:pt x="1785257" y="1612899"/>
                <a:pt x="1872343" y="1420585"/>
              </a:cubicBezTo>
              <a:cubicBezTo>
                <a:pt x="1959429" y="1228271"/>
                <a:pt x="2052864" y="935264"/>
                <a:pt x="2128157" y="723900"/>
              </a:cubicBezTo>
              <a:cubicBezTo>
                <a:pt x="2203450" y="512536"/>
                <a:pt x="2264229" y="273050"/>
                <a:pt x="2324100" y="152400"/>
              </a:cubicBezTo>
              <a:cubicBezTo>
                <a:pt x="2383971" y="31750"/>
                <a:pt x="2435678" y="15875"/>
                <a:pt x="2487386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0.26222</cdr:x>
      <cdr:y>0.20589</cdr:y>
    </cdr:from>
    <cdr:to>
      <cdr:x>0.81836</cdr:x>
      <cdr:y>0.74785</cdr:y>
    </cdr:to>
    <cdr:sp macro="" textlink="">
      <cdr:nvSpPr>
        <cdr:cNvPr id="7" name="Freihandform 6"/>
        <cdr:cNvSpPr/>
      </cdr:nvSpPr>
      <cdr:spPr>
        <a:xfrm xmlns:a="http://schemas.openxmlformats.org/drawingml/2006/main">
          <a:off x="1170214" y="723900"/>
          <a:ext cx="2481943" cy="1905529"/>
        </a:xfrm>
        <a:custGeom xmlns:a="http://schemas.openxmlformats.org/drawingml/2006/main">
          <a:avLst/>
          <a:gdLst>
            <a:gd name="connsiteX0" fmla="*/ 0 w 2481943"/>
            <a:gd name="connsiteY0" fmla="*/ 1888672 h 1905529"/>
            <a:gd name="connsiteX1" fmla="*/ 903515 w 2481943"/>
            <a:gd name="connsiteY1" fmla="*/ 1899558 h 1905529"/>
            <a:gd name="connsiteX2" fmla="*/ 1387929 w 2481943"/>
            <a:gd name="connsiteY2" fmla="*/ 1807029 h 1905529"/>
            <a:gd name="connsiteX3" fmla="*/ 1578429 w 2481943"/>
            <a:gd name="connsiteY3" fmla="*/ 1572986 h 1905529"/>
            <a:gd name="connsiteX4" fmla="*/ 1730829 w 2481943"/>
            <a:gd name="connsiteY4" fmla="*/ 914400 h 1905529"/>
            <a:gd name="connsiteX5" fmla="*/ 1877786 w 2481943"/>
            <a:gd name="connsiteY5" fmla="*/ 364672 h 1905529"/>
            <a:gd name="connsiteX6" fmla="*/ 2155372 w 2481943"/>
            <a:gd name="connsiteY6" fmla="*/ 87086 h 1905529"/>
            <a:gd name="connsiteX7" fmla="*/ 2481943 w 2481943"/>
            <a:gd name="connsiteY7" fmla="*/ 0 h 190552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2481943" h="1905529">
              <a:moveTo>
                <a:pt x="0" y="1888672"/>
              </a:moveTo>
              <a:cubicBezTo>
                <a:pt x="336097" y="1900918"/>
                <a:pt x="672194" y="1913165"/>
                <a:pt x="903515" y="1899558"/>
              </a:cubicBezTo>
              <a:cubicBezTo>
                <a:pt x="1134836" y="1885951"/>
                <a:pt x="1275443" y="1861458"/>
                <a:pt x="1387929" y="1807029"/>
              </a:cubicBezTo>
              <a:cubicBezTo>
                <a:pt x="1500415" y="1752600"/>
                <a:pt x="1521279" y="1721758"/>
                <a:pt x="1578429" y="1572986"/>
              </a:cubicBezTo>
              <a:cubicBezTo>
                <a:pt x="1635579" y="1424214"/>
                <a:pt x="1680936" y="1115786"/>
                <a:pt x="1730829" y="914400"/>
              </a:cubicBezTo>
              <a:cubicBezTo>
                <a:pt x="1780722" y="713014"/>
                <a:pt x="1807029" y="502558"/>
                <a:pt x="1877786" y="364672"/>
              </a:cubicBezTo>
              <a:cubicBezTo>
                <a:pt x="1948543" y="226786"/>
                <a:pt x="2054679" y="147865"/>
                <a:pt x="2155372" y="87086"/>
              </a:cubicBezTo>
              <a:cubicBezTo>
                <a:pt x="2256065" y="26307"/>
                <a:pt x="2369004" y="13153"/>
                <a:pt x="2481943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0.31429</cdr:x>
      <cdr:y>0.33333</cdr:y>
    </cdr:from>
    <cdr:to>
      <cdr:x>0.38912</cdr:x>
      <cdr:y>0.42857</cdr:y>
    </cdr:to>
    <cdr:sp macro="" textlink="">
      <cdr:nvSpPr>
        <cdr:cNvPr id="2" name="Надпись 1"/>
        <cdr:cNvSpPr txBox="1"/>
      </cdr:nvSpPr>
      <cdr:spPr>
        <a:xfrm xmlns:a="http://schemas.openxmlformats.org/drawingml/2006/main">
          <a:off x="1436915" y="914400"/>
          <a:ext cx="342122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900"/>
            <a:t>C10</a:t>
          </a:r>
          <a:endParaRPr lang="ru-KZ" sz="900"/>
        </a:p>
      </cdr:txBody>
    </cdr:sp>
  </cdr:relSizeAnchor>
  <cdr:relSizeAnchor xmlns:cdr="http://schemas.openxmlformats.org/drawingml/2006/chartDrawing">
    <cdr:from>
      <cdr:x>0.49819</cdr:x>
      <cdr:y>0.19539</cdr:y>
    </cdr:from>
    <cdr:to>
      <cdr:x>0.57302</cdr:x>
      <cdr:y>0.29063</cdr:y>
    </cdr:to>
    <cdr:sp macro="" textlink="">
      <cdr:nvSpPr>
        <cdr:cNvPr id="3" name="Надпись 1"/>
        <cdr:cNvSpPr txBox="1"/>
      </cdr:nvSpPr>
      <cdr:spPr>
        <a:xfrm xmlns:a="http://schemas.openxmlformats.org/drawingml/2006/main">
          <a:off x="2277707" y="535992"/>
          <a:ext cx="342122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/>
            <a:t>C12</a:t>
          </a:r>
          <a:endParaRPr lang="ru-KZ" sz="900" dirty="0"/>
        </a:p>
      </cdr:txBody>
    </cdr:sp>
  </cdr:relSizeAnchor>
  <cdr:relSizeAnchor xmlns:cdr="http://schemas.openxmlformats.org/drawingml/2006/chartDrawing">
    <cdr:from>
      <cdr:x>0.66281</cdr:x>
      <cdr:y>0.08655</cdr:y>
    </cdr:from>
    <cdr:to>
      <cdr:x>0.73764</cdr:x>
      <cdr:y>0.18178</cdr:y>
    </cdr:to>
    <cdr:sp macro="" textlink="">
      <cdr:nvSpPr>
        <cdr:cNvPr id="4" name="Надпись 1"/>
        <cdr:cNvSpPr txBox="1"/>
      </cdr:nvSpPr>
      <cdr:spPr>
        <a:xfrm xmlns:a="http://schemas.openxmlformats.org/drawingml/2006/main">
          <a:off x="3030376" y="237412"/>
          <a:ext cx="342122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/>
            <a:t>C14</a:t>
          </a:r>
          <a:endParaRPr lang="ru-KZ" sz="900"/>
        </a:p>
      </cdr:txBody>
    </cdr:sp>
  </cdr:relSizeAnchor>
  <cdr:relSizeAnchor xmlns:cdr="http://schemas.openxmlformats.org/drawingml/2006/chartDrawing">
    <cdr:from>
      <cdr:x>0.83016</cdr:x>
      <cdr:y>0.02986</cdr:y>
    </cdr:from>
    <cdr:to>
      <cdr:x>0.90499</cdr:x>
      <cdr:y>0.12509</cdr:y>
    </cdr:to>
    <cdr:sp macro="" textlink="">
      <cdr:nvSpPr>
        <cdr:cNvPr id="5" name="Надпись 1"/>
        <cdr:cNvSpPr txBox="1"/>
      </cdr:nvSpPr>
      <cdr:spPr>
        <a:xfrm xmlns:a="http://schemas.openxmlformats.org/drawingml/2006/main">
          <a:off x="3795486" y="81902"/>
          <a:ext cx="342122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/>
            <a:t>C16</a:t>
          </a:r>
          <a:endParaRPr lang="ru-KZ" sz="900"/>
        </a:p>
      </cdr:txBody>
    </cdr:sp>
  </cdr:relSizeAnchor>
  <cdr:relSizeAnchor xmlns:cdr="http://schemas.openxmlformats.org/drawingml/2006/chartDrawing">
    <cdr:from>
      <cdr:x>0.20023</cdr:x>
      <cdr:y>0.54686</cdr:y>
    </cdr:from>
    <cdr:to>
      <cdr:x>0.27506</cdr:x>
      <cdr:y>0.6421</cdr:y>
    </cdr:to>
    <cdr:sp macro="" textlink="">
      <cdr:nvSpPr>
        <cdr:cNvPr id="6" name="Надпись 1"/>
        <cdr:cNvSpPr txBox="1"/>
      </cdr:nvSpPr>
      <cdr:spPr>
        <a:xfrm xmlns:a="http://schemas.openxmlformats.org/drawingml/2006/main">
          <a:off x="915437" y="1500156"/>
          <a:ext cx="342122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/>
            <a:t>Si</a:t>
          </a:r>
          <a:endParaRPr lang="ru-KZ" sz="9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D286A-4FBC-7CD7-6EB5-7B22D7E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EBF5EE-1134-7773-087D-D309ED620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7A7545-01D7-F299-2D58-E4E4FE73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A54378-79B1-2058-1E2F-46DCB3F6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1FEBB4-2F25-B6B7-58BB-5FB9698E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625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FA7CB-94F9-04D4-ACAF-5AF987D7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58A925-B670-CC42-C693-4C66057D6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BB061A-7517-0B46-468C-9FE39620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7EFEE-4B52-C1E3-758D-4051EFFF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72933-016A-4ABB-0958-9CEDA6D5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8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087BD5-9D6D-63BA-9448-D5167395C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2FE56E-D63C-D0F2-75E2-10869699C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7B26A9-FA2B-FC6C-936E-12C2122C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7153E6-8537-5753-52F9-CFCEED0B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67DDA9-36E3-F8D7-D129-EC288009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28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41DC1-5E19-5296-F6BD-7EDCC6D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E7D21-9823-57B2-DA6D-04E25C48F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E80EB-96E5-639D-C8A3-C44DC602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8BAA5-1EBF-116A-388D-DD6B765F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A4103-7B56-8898-5AAD-2496D7C3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9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CF10E-CB5F-8B03-BE37-5D32797E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B0EB9D-4038-F652-3C31-F1BCE494D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CC344-A610-BAD7-4AFB-81E1CDAC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122B8-FA69-7957-C19F-26220ABF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7AA326-5A75-78C5-B0CB-AE498361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3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006-0847-E39B-9868-71FD97DE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F41F22-25B1-AC69-050F-0711E3B85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A4A957-5A1D-B2DA-7996-7958A3F72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27C85C-E958-9F42-0F64-6B323654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5895EC-6B29-1B15-A65D-D9E7F4A9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EC3BC9-F236-0F2C-F4FE-24D91270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73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C255C-173B-45D8-DA66-4645726E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7BE59C-71C5-4CB5-13C8-8CD75D2CC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38B114-275F-0EDB-F5EE-D9E22F313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0B3846-C4E7-F445-859F-5D7DA0015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7F208D-1A50-CAAB-72FC-3C29A23F3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492EB2-9748-5D8F-0959-533E62FDB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7165-B9BD-0F9C-A7EF-81FBBEEC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986514-EBD0-B71B-DB3F-604A4618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35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59F14-31D9-6BBC-6408-4AFE20B3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E8FC0C-F0B6-1880-BC97-17C41FB6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B9E233-E0B0-661F-0B40-75D9F475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5D134C-83B9-4C4B-5F86-45B353FE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DDBB11-9596-0F46-845C-62923A11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1EC1B7-0A7F-19B7-1128-E5B86240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55ECE7-6212-9D09-E0C4-C64E0255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0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3A63-54A6-4F21-6B0C-366A1A9D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B4B83B-82F8-D0FB-4FA3-42D51CF96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43198E-CA26-7B72-5602-8A024CB0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099906-D899-E5B3-585F-12417DED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71D165-D292-00A9-F6B3-520947ED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BFEB1-2505-7592-546D-60E52928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3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56293-47D1-4213-230C-AB6C0358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7DE409-DEB4-DD6F-F087-BD630A85C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1B8E52-B277-F483-333D-C3AE542DF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CB15AC-D769-4B07-A6E5-7F5B0499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AB56D-6653-64ED-F84E-FDF74BEE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55BFA-F5AD-2279-C2A6-D4603535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9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488D6-3A59-990A-B9C6-BAB87531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E45EF7-00BE-37A5-509C-711E27FBD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4DD8A-CB47-5688-FB3A-E8FC48BF9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A1E07-8287-4835-8B84-F0924DFD0B00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DC0FF2-9A74-E27F-2408-37CC60F48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794A1-A7E2-0453-C0B3-7998E66DE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5D03D1-0589-4B5B-94A7-93F218FBE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23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colloids802001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png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colloids802001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644AC-63FA-C66F-A987-EEFD2291D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54"/>
            <a:ext cx="9144000" cy="2387600"/>
          </a:xfrm>
        </p:spPr>
        <p:txBody>
          <a:bodyPr>
            <a:no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 МОНИТОРИНГА</a:t>
            </a:r>
            <a:b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BR21882301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решение актуальных вопросов, связанных геологией, добычей и переработкой минерального и углеводородного сырья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(Договор №401-ПЦФ-23-25 от 15 ноября 2023 года)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5814BB-0D53-4465-CA00-171E0A374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B76A9-A180-D401-D95A-9D4A5B3C4C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" y="3044096"/>
            <a:ext cx="9446749" cy="38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13CEF0-1F60-E2FD-ACC5-2D8F6EA6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AA3548-6AF6-F8DA-468A-864EED763537}"/>
              </a:ext>
            </a:extLst>
          </p:cNvPr>
          <p:cNvSpPr txBox="1"/>
          <p:nvPr/>
        </p:nvSpPr>
        <p:spPr>
          <a:xfrm>
            <a:off x="2263515" y="90862"/>
            <a:ext cx="985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2.2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-эмульсионных присадок многоцелевого назначения и твердотельного деэмульгатора на основе техногенных отходов для добывающих отраслей углеводородного сырья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02C031-1121-33DB-081D-C67B3C73AB4F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5FC01-6D2A-DA3E-94CD-9785684A829E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8E3411-F474-A310-CC43-0D87131BF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" y="1686111"/>
            <a:ext cx="3850527" cy="2946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54512F-BDE1-8EC8-894C-9AAAECC7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3018" r="8925" b="4778"/>
          <a:stretch/>
        </p:blipFill>
        <p:spPr bwMode="auto">
          <a:xfrm>
            <a:off x="4333498" y="1686111"/>
            <a:ext cx="3525004" cy="2946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CB8D03-FE07-8F5C-0D53-AD86BFA61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21" y="1794844"/>
            <a:ext cx="2846705" cy="213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26CB93-593F-8728-4538-6730A2A151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26" y="4062103"/>
            <a:ext cx="2857500" cy="21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56E6FA-93C3-50B4-90A5-92F0D07CF192}"/>
              </a:ext>
            </a:extLst>
          </p:cNvPr>
          <p:cNvSpPr txBox="1"/>
          <p:nvPr/>
        </p:nvSpPr>
        <p:spPr>
          <a:xfrm>
            <a:off x="-160306" y="4806779"/>
            <a:ext cx="4477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ИК-спектры исходной нефти, водонефтяной эмульсии и промысловой воды месторождения Каламкас</a:t>
            </a:r>
            <a:endParaRPr lang="ru-R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3DC5AE-93EE-7C36-E1E0-C50CFA3B8C17}"/>
              </a:ext>
            </a:extLst>
          </p:cNvPr>
          <p:cNvSpPr txBox="1"/>
          <p:nvPr/>
        </p:nvSpPr>
        <p:spPr>
          <a:xfrm>
            <a:off x="4024884" y="4806779"/>
            <a:ext cx="4142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ИК-спектры образцов нефтей после деэмульсации коммерческим деэмульгатором (СНПХ), золами Алматинской ТЭЦ (А-40) и Павлодарской ТЭЦ (П-40)</a:t>
            </a:r>
            <a:endParaRPr lang="ru-RU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10A681-A190-CAC5-D1C6-1F22CA464777}"/>
              </a:ext>
            </a:extLst>
          </p:cNvPr>
          <p:cNvSpPr txBox="1"/>
          <p:nvPr/>
        </p:nvSpPr>
        <p:spPr>
          <a:xfrm>
            <a:off x="8167116" y="6203323"/>
            <a:ext cx="3708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Микроснимки нефти и водонефтяной эмульсии м/р Каламкас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5420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033626" y="241084"/>
            <a:ext cx="10541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3.1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Дизайн, синтез новых гибридных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нанофлюидов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разработка, внедрение востребованных наукоемких технологий повышения нефтеотдачи пластов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B5A4B899-85AD-4630-9428-74DB7B8C68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095049"/>
              </p:ext>
            </p:extLst>
          </p:nvPr>
        </p:nvGraphicFramePr>
        <p:xfrm>
          <a:off x="719467" y="1511300"/>
          <a:ext cx="3818255" cy="191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5986F3-C116-7229-4977-58B15FBD86AB}"/>
              </a:ext>
            </a:extLst>
          </p:cNvPr>
          <p:cNvSpPr txBox="1"/>
          <p:nvPr/>
        </p:nvSpPr>
        <p:spPr>
          <a:xfrm>
            <a:off x="451713" y="3468110"/>
            <a:ext cx="4873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Дзета-потенциал СТАБ и его смеси с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фиксированной концентрации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равной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0,1 %</a:t>
            </a:r>
            <a:endParaRPr lang="ru-RU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048134-4B8D-CDC0-4382-16EBBDBEF9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39" y="1479175"/>
            <a:ext cx="3554730" cy="1910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BE8199-77D3-CEF0-1AA2-2C4F3CB43F4A}"/>
              </a:ext>
            </a:extLst>
          </p:cNvPr>
          <p:cNvSpPr txBox="1"/>
          <p:nvPr/>
        </p:nvSpPr>
        <p:spPr>
          <a:xfrm>
            <a:off x="5009083" y="3429000"/>
            <a:ext cx="4486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Вязкость бинарной системы СТАБ -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фиксированной концентрации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равной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0,1 %</a:t>
            </a:r>
            <a:endParaRPr lang="ru-RU" sz="1600" dirty="0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5B3F749B-E7A8-4F35-B334-18E56CFC2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01222"/>
              </p:ext>
            </p:extLst>
          </p:nvPr>
        </p:nvGraphicFramePr>
        <p:xfrm>
          <a:off x="907389" y="4246511"/>
          <a:ext cx="3379317" cy="1763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4CBE2B9-E5DD-4B38-65E4-FB873DD19BE9}"/>
              </a:ext>
            </a:extLst>
          </p:cNvPr>
          <p:cNvSpPr txBox="1"/>
          <p:nvPr/>
        </p:nvSpPr>
        <p:spPr>
          <a:xfrm>
            <a:off x="227240" y="6137471"/>
            <a:ext cx="4310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рН бинарной системы СТАБ -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фиксированной концентрации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равной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0,1 %</a:t>
            </a:r>
            <a:endParaRPr lang="ru-RU" sz="1600" dirty="0"/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370CCB0E-AEB4-4325-9871-EEEC2F595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581306"/>
              </p:ext>
            </p:extLst>
          </p:nvPr>
        </p:nvGraphicFramePr>
        <p:xfrm>
          <a:off x="5059663" y="4059601"/>
          <a:ext cx="4109085" cy="233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073FB56-0FDB-87F5-CDBC-C2871ECA49A5}"/>
              </a:ext>
            </a:extLst>
          </p:cNvPr>
          <p:cNvSpPr txBox="1"/>
          <p:nvPr/>
        </p:nvSpPr>
        <p:spPr>
          <a:xfrm>
            <a:off x="4760366" y="6146664"/>
            <a:ext cx="6287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Дзета-потенциал как функция концентрации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CnTAB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бинарных систем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CnTAB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SiO</a:t>
            </a:r>
            <a:r>
              <a:rPr lang="ru-RU" sz="16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концентрацией 0.1 %</a:t>
            </a:r>
            <a:endParaRPr lang="ru-RU" sz="1600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E05D077-5F0C-FB70-8EB6-CB24467A577D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CB3CDF-3D7C-C309-1BAB-E534B4163065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</p:spTree>
    <p:extLst>
      <p:ext uri="{BB962C8B-B14F-4D97-AF65-F5344CB8AC3E}">
        <p14:creationId xmlns:p14="http://schemas.microsoft.com/office/powerpoint/2010/main" val="2586344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033626" y="241084"/>
            <a:ext cx="10541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3.1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Дизайн, синтез новых гибридных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нанофлюидов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разработка, внедрение востребованных наукоемких технологий повышения нефтеотдачи пластов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6D355B5-7A9F-F598-7532-35853CF62B4A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3DD8B-89E2-1ACC-18C0-BA3EBB7F2B6C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55B4B5-A307-5FC6-2E4C-5FB91920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86" y="1269341"/>
            <a:ext cx="4553238" cy="39120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Межфазные и реологические свойства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1CB9FB-1DBB-DE3A-E48E-56D16F68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6" y="2042476"/>
            <a:ext cx="4083916" cy="333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8180AB-560B-6883-A53E-D9DC49A3C4C4}"/>
              </a:ext>
            </a:extLst>
          </p:cNvPr>
          <p:cNvSpPr txBox="1"/>
          <p:nvPr/>
        </p:nvSpPr>
        <p:spPr>
          <a:xfrm>
            <a:off x="0" y="5588659"/>
            <a:ext cx="4983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Схематическая диаграмма миграции и расположения поверхностно-активных молекул на каплях методом висячей капли </a:t>
            </a:r>
            <a:endParaRPr lang="ru-RU" sz="160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D0C8EDA-7DF1-8090-858E-CEF7EBE2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426" y="1622127"/>
            <a:ext cx="3654644" cy="15104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Динамическое поверхностное натяжение и реологические свойства (эластичность, вязкость) растворов ПАВ и смесей ПАВ-наночастицы были измерены на тензиометре профиля капли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PAT1 (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Sinterface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Germany)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FEE0C7-B7BC-27DF-0FFF-A8066DEEA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350" y="3259574"/>
            <a:ext cx="3824795" cy="1714068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DA5D2E1E-4F7B-0EFE-D7D6-A86442BB217C}"/>
              </a:ext>
            </a:extLst>
          </p:cNvPr>
          <p:cNvSpPr txBox="1">
            <a:spLocks/>
          </p:cNvSpPr>
          <p:nvPr/>
        </p:nvSpPr>
        <p:spPr>
          <a:xfrm>
            <a:off x="8294346" y="1936441"/>
            <a:ext cx="3824794" cy="4839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изучены поверхностно-активные свойства бинарных и тройных систем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нанофлюидов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алкилтриметиламмония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бромидов 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CnTAB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наночастиц диоксида кремния (SiO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Добавление наночастиц SiO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существенно снижает поверхностное натяжение и увеличивает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дилатационную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эластичность систем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CnTAB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Динамическое межфазное натяжение продемонстрировало более медленную адсорбцию ПАВ на поверхности наночастиц по сравнению с чистыми ПАВ.</a:t>
            </a: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Изотермы равновесного поверхностного натяжения и измерения динамического поверхностного натяжения указали на оптимальные концентрации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DoTAB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SiO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дальнейших исследований в тройных системах с добавлением полимеров.</a:t>
            </a:r>
          </a:p>
        </p:txBody>
      </p:sp>
    </p:spTree>
    <p:extLst>
      <p:ext uri="{BB962C8B-B14F-4D97-AF65-F5344CB8AC3E}">
        <p14:creationId xmlns:p14="http://schemas.microsoft.com/office/powerpoint/2010/main" val="152782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033626" y="241084"/>
            <a:ext cx="10541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3.1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Дизайн, синтез новых гибридных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нанофлюидов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разработка, внедрение востребованных наукоемких технологий повышения нефтеотдачи пластов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6D355B5-7A9F-F598-7532-35853CF62B4A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3DD8B-89E2-1ACC-18C0-BA3EBB7F2B6C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442B5D-1A31-CA37-54B3-387096CB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0" y="986239"/>
            <a:ext cx="7859572" cy="8255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оверхностно-активные свойства смеси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алкилтриметиламмония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бромидов (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CnTAB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и наночастиц диоксида кремния (SiO</a:t>
            </a:r>
            <a:r>
              <a:rPr lang="ru-RU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KZ" b="1" dirty="0"/>
          </a:p>
        </p:txBody>
      </p:sp>
      <p:pic>
        <p:nvPicPr>
          <p:cNvPr id="15" name="Объект 3">
            <a:extLst>
              <a:ext uri="{FF2B5EF4-FFF2-40B4-BE49-F238E27FC236}">
                <a16:creationId xmlns:a16="http://schemas.microsoft.com/office/drawing/2014/main" id="{1D26D962-C909-F654-1795-D5EAFB967E0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3349" t="5620" r="2172" b="4103"/>
          <a:stretch/>
        </p:blipFill>
        <p:spPr>
          <a:xfrm>
            <a:off x="1408370" y="1686894"/>
            <a:ext cx="3968835" cy="20878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262120-585D-5A06-525A-2CA35B3FDC63}"/>
              </a:ext>
            </a:extLst>
          </p:cNvPr>
          <p:cNvSpPr txBox="1"/>
          <p:nvPr/>
        </p:nvSpPr>
        <p:spPr>
          <a:xfrm>
            <a:off x="838397" y="3835430"/>
            <a:ext cx="4667299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1.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Динамическое поверхностное натяжение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композита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254E37-2688-0169-AE7B-B265C194E6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33415" y="1752956"/>
            <a:ext cx="4295047" cy="30915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E515EB-464A-D18C-4669-CFE68575A610}"/>
              </a:ext>
            </a:extLst>
          </p:cNvPr>
          <p:cNvSpPr txBox="1"/>
          <p:nvPr/>
        </p:nvSpPr>
        <p:spPr>
          <a:xfrm>
            <a:off x="6096000" y="5046262"/>
            <a:ext cx="5266504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Рис.2.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Изотермы поверхностного натяжения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(n=10,12,14,16)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548AA660-9908-6A00-C89B-9E3AADA21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225328"/>
              </p:ext>
            </p:extLst>
          </p:nvPr>
        </p:nvGraphicFramePr>
        <p:xfrm>
          <a:off x="1619980" y="4498848"/>
          <a:ext cx="3507975" cy="2260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3A5D34F-1B49-0924-3C9D-9A0DBD90C673}"/>
              </a:ext>
            </a:extLst>
          </p:cNvPr>
          <p:cNvSpPr txBox="1"/>
          <p:nvPr/>
        </p:nvSpPr>
        <p:spPr>
          <a:xfrm>
            <a:off x="5377205" y="6074908"/>
            <a:ext cx="4839524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3.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Значения эластичности чистого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смеси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NPs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5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033626" y="241084"/>
            <a:ext cx="10541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3.1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Дизайн, синтез новых гибридных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нанофлюидов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разработка, внедрение востребованных наукоемких технологий повышения нефтеотдачи пластов</a:t>
            </a:r>
            <a:endParaRPr lang="ru-RU" dirty="0"/>
          </a:p>
        </p:txBody>
      </p:sp>
      <p:pic>
        <p:nvPicPr>
          <p:cNvPr id="6" name="Объект 4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04809D41-C3B3-2148-CDA6-0A4C7E91D78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-166" t="-1175" r="166" b="9403"/>
          <a:stretch/>
        </p:blipFill>
        <p:spPr bwMode="auto">
          <a:xfrm>
            <a:off x="962025" y="984707"/>
            <a:ext cx="4241408" cy="2678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47B25FE2-5721-5E59-4074-0D7A8B07BC94}"/>
              </a:ext>
            </a:extLst>
          </p:cNvPr>
          <p:cNvPicPr/>
          <p:nvPr/>
        </p:nvPicPr>
        <p:blipFill rotWithShape="1">
          <a:blip r:embed="rId4"/>
          <a:srcRect l="3183" r="3284"/>
          <a:stretch/>
        </p:blipFill>
        <p:spPr>
          <a:xfrm>
            <a:off x="6669806" y="982651"/>
            <a:ext cx="3860483" cy="2525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D7AB6-C56C-AF5C-5272-BF3F70B4F1BC}"/>
              </a:ext>
            </a:extLst>
          </p:cNvPr>
          <p:cNvSpPr txBox="1"/>
          <p:nvPr/>
        </p:nvSpPr>
        <p:spPr>
          <a:xfrm>
            <a:off x="6181727" y="3331106"/>
            <a:ext cx="5553075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5.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Значения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днамического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поверхностного натяжения чистого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смеси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2A0C4-3838-C600-6A97-D49B53DEC3D3}"/>
              </a:ext>
            </a:extLst>
          </p:cNvPr>
          <p:cNvSpPr txBox="1"/>
          <p:nvPr/>
        </p:nvSpPr>
        <p:spPr>
          <a:xfrm>
            <a:off x="78409" y="3421489"/>
            <a:ext cx="5765996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4.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Значения поверхностного натяжения чистого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смеси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4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3349E238-FFB8-DE4F-4B70-8BE441F941F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86231" y="4004233"/>
            <a:ext cx="4029514" cy="2554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7B32E3-EB43-94F4-5935-30A0C9AFC5C6}"/>
              </a:ext>
            </a:extLst>
          </p:cNvPr>
          <p:cNvSpPr txBox="1"/>
          <p:nvPr/>
        </p:nvSpPr>
        <p:spPr>
          <a:xfrm>
            <a:off x="190500" y="6415528"/>
            <a:ext cx="6096000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6.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Значения эластичности чистого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смеси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8477F6-4B23-5A64-5926-DA964D95A1B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669806" y="3920329"/>
            <a:ext cx="4312920" cy="2301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FA1489-9A01-E6CA-A9DC-6E8B768A9B01}"/>
              </a:ext>
            </a:extLst>
          </p:cNvPr>
          <p:cNvSpPr txBox="1"/>
          <p:nvPr/>
        </p:nvSpPr>
        <p:spPr>
          <a:xfrm>
            <a:off x="6181727" y="6318236"/>
            <a:ext cx="6096000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7.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Значения эластичности чистого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смеси До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ru-RU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разных частотах.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6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033626" y="241084"/>
            <a:ext cx="10541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3.1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Дизайн, синтез новых гибридных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нанофлюидов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разработка, внедрение востребованных наукоемких технологий повышения нефтеотдачи пластов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6D355B5-7A9F-F598-7532-35853CF62B4A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3DD8B-89E2-1ACC-18C0-BA3EBB7F2B6C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9397C0-737B-2A74-6CCD-8C2A971E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814" y="1583655"/>
            <a:ext cx="2719286" cy="3851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F8FB09-70B7-3EE6-8DCB-5A231CCFF0C6}"/>
              </a:ext>
            </a:extLst>
          </p:cNvPr>
          <p:cNvSpPr txBox="1"/>
          <p:nvPr/>
        </p:nvSpPr>
        <p:spPr>
          <a:xfrm>
            <a:off x="5119195" y="3342643"/>
            <a:ext cx="6287414" cy="99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Amankeldi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Gabdullin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Issakhov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Ospanova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Z.;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Sharipova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Aidarova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S.; Miller, R. Dynamic Interfacial Properties and Foamability of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DoTAB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/SiO2 Mixtures. Colloids Interfaces 2024, 8, 19.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Percentile – 53 %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https://doi.org/10.3390/colloids8020019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9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57984" y="241084"/>
            <a:ext cx="9555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4.1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Новые композитные материалы: получение и исследование свойств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конъюгатов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удобрений, полученных на основе техногенного и природного сырья, и ионных соединений, обладающих биологической активностью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8E7FFF3-F222-1FB3-AD86-1041B06425C8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4DBDD-89CC-BF49-7C79-9E62C2FDC81F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D7071-3E6B-BEF8-1451-A72E521A0C96}"/>
              </a:ext>
            </a:extLst>
          </p:cNvPr>
          <p:cNvSpPr txBox="1"/>
          <p:nvPr/>
        </p:nvSpPr>
        <p:spPr>
          <a:xfrm>
            <a:off x="153272" y="1291218"/>
            <a:ext cx="6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Синтез ионных соединений на основе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тримекаина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36F2877A-FD58-8742-F180-EE987CF590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165073"/>
              </p:ext>
            </p:extLst>
          </p:nvPr>
        </p:nvGraphicFramePr>
        <p:xfrm>
          <a:off x="153272" y="1787354"/>
          <a:ext cx="5553033" cy="4789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982">
                  <a:extLst>
                    <a:ext uri="{9D8B030D-6E8A-4147-A177-3AD203B41FA5}">
                      <a16:colId xmlns:a16="http://schemas.microsoft.com/office/drawing/2014/main" val="1439124083"/>
                    </a:ext>
                  </a:extLst>
                </a:gridCol>
                <a:gridCol w="654021">
                  <a:extLst>
                    <a:ext uri="{9D8B030D-6E8A-4147-A177-3AD203B41FA5}">
                      <a16:colId xmlns:a16="http://schemas.microsoft.com/office/drawing/2014/main" val="3139982760"/>
                    </a:ext>
                  </a:extLst>
                </a:gridCol>
                <a:gridCol w="1518557">
                  <a:extLst>
                    <a:ext uri="{9D8B030D-6E8A-4147-A177-3AD203B41FA5}">
                      <a16:colId xmlns:a16="http://schemas.microsoft.com/office/drawing/2014/main" val="344090544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2500329547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9797015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478384351"/>
                    </a:ext>
                  </a:extLst>
                </a:gridCol>
                <a:gridCol w="825473">
                  <a:extLst>
                    <a:ext uri="{9D8B030D-6E8A-4147-A177-3AD203B41FA5}">
                      <a16:colId xmlns:a16="http://schemas.microsoft.com/office/drawing/2014/main" val="1961462263"/>
                    </a:ext>
                  </a:extLst>
                </a:gridCol>
              </a:tblGrid>
              <a:tr h="4399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№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Реагенты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Синтез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Время/мин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Выход, %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T</a:t>
                      </a:r>
                      <a:r>
                        <a:rPr lang="ru-RU" sz="1000" kern="100" baseline="-25000" dirty="0" err="1">
                          <a:effectLst/>
                        </a:rPr>
                        <a:t>пл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extLst>
                  <a:ext uri="{0D108BD9-81ED-4DB2-BD59-A6C34878D82A}">
                    <a16:rowId xmlns:a16="http://schemas.microsoft.com/office/drawing/2014/main" val="3093209468"/>
                  </a:ext>
                </a:extLst>
              </a:tr>
              <a:tr h="439916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1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2-диэтиламино-N-(2,4,6-триметилфенил) ацетамид (тримекаин)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C</a:t>
                      </a:r>
                      <a:r>
                        <a:rPr lang="ru-RU" sz="1000" kern="100" baseline="-25000">
                          <a:effectLst/>
                        </a:rPr>
                        <a:t>6</a:t>
                      </a:r>
                      <a:r>
                        <a:rPr lang="ru-RU" sz="1000" kern="100">
                          <a:effectLst/>
                        </a:rPr>
                        <a:t>H</a:t>
                      </a:r>
                      <a:r>
                        <a:rPr lang="ru-RU" sz="1000" kern="100" baseline="-25000">
                          <a:effectLst/>
                        </a:rPr>
                        <a:t>5</a:t>
                      </a:r>
                      <a:r>
                        <a:rPr lang="ru-RU" sz="1000" kern="100">
                          <a:effectLst/>
                        </a:rPr>
                        <a:t>C</a:t>
                      </a:r>
                      <a:r>
                        <a:rPr lang="ru-RU" sz="1000" kern="100" baseline="-25000">
                          <a:effectLst/>
                        </a:rPr>
                        <a:t>3</a:t>
                      </a:r>
                      <a:r>
                        <a:rPr lang="ru-RU" sz="1000" kern="100">
                          <a:effectLst/>
                        </a:rPr>
                        <a:t>H</a:t>
                      </a:r>
                      <a:r>
                        <a:rPr lang="ru-RU" sz="1000" kern="100" baseline="-25000">
                          <a:effectLst/>
                        </a:rPr>
                        <a:t>6</a:t>
                      </a:r>
                      <a:r>
                        <a:rPr lang="ru-RU" sz="1000" kern="100">
                          <a:effectLst/>
                        </a:rPr>
                        <a:t>I (1-йод-3-фенилпропан)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Классический метод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240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27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171-173°C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extLst>
                  <a:ext uri="{0D108BD9-81ED-4DB2-BD59-A6C34878D82A}">
                    <a16:rowId xmlns:a16="http://schemas.microsoft.com/office/drawing/2014/main" val="4217017993"/>
                  </a:ext>
                </a:extLst>
              </a:tr>
              <a:tr h="207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УЗ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12</a:t>
                      </a:r>
                      <a:r>
                        <a:rPr lang="ru-RU" sz="1000" kern="100">
                          <a:effectLst/>
                        </a:rPr>
                        <a:t>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kk-KZ" sz="1000" kern="100">
                          <a:effectLst/>
                        </a:rPr>
                        <a:t>21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4976"/>
                  </a:ext>
                </a:extLst>
              </a:tr>
              <a:tr h="439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МВ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1</a:t>
                      </a:r>
                      <a:r>
                        <a:rPr lang="en-US" sz="1000" kern="100">
                          <a:effectLst/>
                        </a:rPr>
                        <a:t>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kk-KZ" sz="1000" kern="100">
                          <a:effectLst/>
                        </a:rPr>
                        <a:t>33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668434"/>
                  </a:ext>
                </a:extLst>
              </a:tr>
              <a:tr h="439916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2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CH</a:t>
                      </a:r>
                      <a:r>
                        <a:rPr lang="en-US" sz="1000" kern="100" baseline="-25000">
                          <a:effectLst/>
                        </a:rPr>
                        <a:t>3</a:t>
                      </a:r>
                      <a:r>
                        <a:rPr lang="en-US" sz="1000" kern="100">
                          <a:effectLst/>
                        </a:rPr>
                        <a:t>C</a:t>
                      </a:r>
                      <a:r>
                        <a:rPr lang="en-US" sz="1000" kern="100" baseline="-25000">
                          <a:effectLst/>
                        </a:rPr>
                        <a:t>6</a:t>
                      </a:r>
                      <a:r>
                        <a:rPr lang="en-US" sz="1000" kern="100">
                          <a:effectLst/>
                        </a:rPr>
                        <a:t>H</a:t>
                      </a:r>
                      <a:r>
                        <a:rPr lang="en-US" sz="1000" kern="100" baseline="-25000">
                          <a:effectLst/>
                        </a:rPr>
                        <a:t>4</a:t>
                      </a:r>
                      <a:r>
                        <a:rPr lang="en-US" sz="1000" kern="100">
                          <a:effectLst/>
                        </a:rPr>
                        <a:t>CH</a:t>
                      </a:r>
                      <a:r>
                        <a:rPr lang="en-US" sz="1000" kern="100" baseline="-25000">
                          <a:effectLst/>
                        </a:rPr>
                        <a:t>2</a:t>
                      </a:r>
                      <a:r>
                        <a:rPr lang="en-US" sz="1000" kern="100">
                          <a:effectLst/>
                        </a:rPr>
                        <a:t>Cl (3-метил бензил хлорид)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Классический метод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360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30,8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153,7-159,2°C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extLst>
                  <a:ext uri="{0D108BD9-81ED-4DB2-BD59-A6C34878D82A}">
                    <a16:rowId xmlns:a16="http://schemas.microsoft.com/office/drawing/2014/main" val="3193059710"/>
                  </a:ext>
                </a:extLst>
              </a:tr>
              <a:tr h="207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УЗ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360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64,1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437977"/>
                  </a:ext>
                </a:extLst>
              </a:tr>
              <a:tr h="439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МВ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11,5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54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12029"/>
                  </a:ext>
                </a:extLst>
              </a:tr>
              <a:tr h="439916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3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IC</a:t>
                      </a:r>
                      <a:r>
                        <a:rPr lang="en-US" sz="1000" kern="100" baseline="-25000">
                          <a:effectLst/>
                        </a:rPr>
                        <a:t>2</a:t>
                      </a:r>
                      <a:r>
                        <a:rPr lang="en-US" sz="1000" kern="100">
                          <a:effectLst/>
                        </a:rPr>
                        <a:t>H</a:t>
                      </a:r>
                      <a:r>
                        <a:rPr lang="en-US" sz="1000" kern="100" baseline="-25000">
                          <a:effectLst/>
                        </a:rPr>
                        <a:t>2</a:t>
                      </a:r>
                      <a:r>
                        <a:rPr lang="en-US" sz="1000" kern="100">
                          <a:effectLst/>
                        </a:rPr>
                        <a:t>COOH (</a:t>
                      </a:r>
                      <a:r>
                        <a:rPr lang="ru-RU" sz="1000" kern="100">
                          <a:effectLst/>
                        </a:rPr>
                        <a:t>2-йодуксусная кислота</a:t>
                      </a:r>
                      <a:r>
                        <a:rPr lang="en-US" sz="1000" kern="100">
                          <a:effectLst/>
                        </a:rPr>
                        <a:t>)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Классический метод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300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52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162°C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extLst>
                  <a:ext uri="{0D108BD9-81ED-4DB2-BD59-A6C34878D82A}">
                    <a16:rowId xmlns:a16="http://schemas.microsoft.com/office/drawing/2014/main" val="2711526368"/>
                  </a:ext>
                </a:extLst>
              </a:tr>
              <a:tr h="207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УЗ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240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60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233226"/>
                  </a:ext>
                </a:extLst>
              </a:tr>
              <a:tr h="439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МВ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24,6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69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866864"/>
                  </a:ext>
                </a:extLst>
              </a:tr>
              <a:tr h="439916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4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ICH</a:t>
                      </a:r>
                      <a:r>
                        <a:rPr lang="en-US" sz="1000" kern="100" baseline="-25000">
                          <a:effectLst/>
                        </a:rPr>
                        <a:t>2</a:t>
                      </a:r>
                      <a:r>
                        <a:rPr lang="en-US" sz="1000" kern="100">
                          <a:effectLst/>
                        </a:rPr>
                        <a:t>CH</a:t>
                      </a:r>
                      <a:r>
                        <a:rPr lang="en-US" sz="1000" kern="100" baseline="-25000">
                          <a:effectLst/>
                        </a:rPr>
                        <a:t>2</a:t>
                      </a:r>
                      <a:r>
                        <a:rPr lang="en-US" sz="1000" kern="100">
                          <a:effectLst/>
                        </a:rPr>
                        <a:t>COOH </a:t>
                      </a:r>
                      <a:r>
                        <a:rPr lang="ru-RU" sz="1000" kern="100">
                          <a:effectLst/>
                        </a:rPr>
                        <a:t>(3-йодопропионовая кислота)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Классический метод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360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70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183</a:t>
                      </a:r>
                      <a:r>
                        <a:rPr lang="ru-RU" sz="1000" kern="100" dirty="0">
                          <a:effectLst/>
                        </a:rPr>
                        <a:t>°C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extLst>
                  <a:ext uri="{0D108BD9-81ED-4DB2-BD59-A6C34878D82A}">
                    <a16:rowId xmlns:a16="http://schemas.microsoft.com/office/drawing/2014/main" val="520571920"/>
                  </a:ext>
                </a:extLst>
              </a:tr>
              <a:tr h="2075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УЗ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240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60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60851"/>
                  </a:ext>
                </a:extLst>
              </a:tr>
              <a:tr h="439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00">
                          <a:effectLst/>
                        </a:rPr>
                        <a:t>МВ активация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>
                          <a:effectLst/>
                        </a:rPr>
                        <a:t>45</a:t>
                      </a:r>
                      <a:endParaRPr lang="ru-RU" sz="900" kern="1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79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58089" marR="58089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86730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B3144C8-60A3-6A0B-1C6F-34EA0F3421E5}"/>
              </a:ext>
            </a:extLst>
          </p:cNvPr>
          <p:cNvSpPr txBox="1"/>
          <p:nvPr/>
        </p:nvSpPr>
        <p:spPr>
          <a:xfrm>
            <a:off x="6011266" y="1903105"/>
            <a:ext cx="60972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синтезированы ионные соединения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тримекаина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1-йод-3-фенилпропаном, 3-метил бензил хлоридом, 2-йодуксусной кислотой и 3-йодопропионовой кислотой используя классический и альтернативные (МВ и УЗ) методы активации.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EC467D-0821-A9B7-C3D3-725FB7D4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042" y="3429000"/>
            <a:ext cx="4280323" cy="2930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28E043-6F85-6720-83A7-6EB818F66087}"/>
              </a:ext>
            </a:extLst>
          </p:cNvPr>
          <p:cNvSpPr txBox="1"/>
          <p:nvPr/>
        </p:nvSpPr>
        <p:spPr>
          <a:xfrm>
            <a:off x="5867594" y="6293750"/>
            <a:ext cx="609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ЯМР 13С для соединения на основе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тримекаина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1-йод-3-фенилпропана</a:t>
            </a:r>
          </a:p>
        </p:txBody>
      </p:sp>
    </p:spTree>
    <p:extLst>
      <p:ext uri="{BB962C8B-B14F-4D97-AF65-F5344CB8AC3E}">
        <p14:creationId xmlns:p14="http://schemas.microsoft.com/office/powerpoint/2010/main" val="272549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57984" y="241084"/>
            <a:ext cx="9555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4.1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Новые композитные материалы: получение и исследование свойств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конъюгатов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удобрений, полученных на основе техногенного и природного сырья, и ионных соединений, обладающих биологической активностью</a:t>
            </a:r>
            <a:endParaRPr lang="ru-RU" dirty="0"/>
          </a:p>
        </p:txBody>
      </p: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FDD6F1F8-7FC3-4FDD-E358-9B490210D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2" y="1508701"/>
            <a:ext cx="3369457" cy="4492611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1763FD-E48C-6F6B-7141-63BA8FD67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7538"/>
          <a:stretch/>
        </p:blipFill>
        <p:spPr>
          <a:xfrm>
            <a:off x="5831950" y="1910829"/>
            <a:ext cx="4366146" cy="41854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2C93B1-50F7-68AD-1742-7A211143070E}"/>
              </a:ext>
            </a:extLst>
          </p:cNvPr>
          <p:cNvSpPr txBox="1"/>
          <p:nvPr/>
        </p:nvSpPr>
        <p:spPr>
          <a:xfrm>
            <a:off x="807522" y="6048400"/>
            <a:ext cx="348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Микроволновой</a:t>
            </a:r>
            <a:r>
              <a:rPr lang="ru-RU" dirty="0"/>
              <a:t> и ультразвуковой реактор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97F7CE-F701-3286-DD5D-34E2820441BC}"/>
              </a:ext>
            </a:extLst>
          </p:cNvPr>
          <p:cNvSpPr txBox="1"/>
          <p:nvPr/>
        </p:nvSpPr>
        <p:spPr>
          <a:xfrm>
            <a:off x="6740387" y="6196366"/>
            <a:ext cx="339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термической активации реакции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4F92CE7-A8E2-5E6A-A099-CE7A02C68031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139CC-A446-66DD-E281-D9D25FF74506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</p:spTree>
    <p:extLst>
      <p:ext uri="{BB962C8B-B14F-4D97-AF65-F5344CB8AC3E}">
        <p14:creationId xmlns:p14="http://schemas.microsoft.com/office/powerpoint/2010/main" val="406342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57984" y="241084"/>
            <a:ext cx="9555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4.1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Новые композитные материалы: получение и исследование свойств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конъюгатов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удобрений, полученных на основе техногенного и природного сырья, и ионных соединений, обладающих биологической активностью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C02E82B-2967-552E-90E2-A23CB1760726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A9AFA-A6F5-9A3E-4794-2C8A23A5FCB4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39A35D-02FC-4969-559B-692ABA2839F1}"/>
              </a:ext>
            </a:extLst>
          </p:cNvPr>
          <p:cNvSpPr txBox="1"/>
          <p:nvPr/>
        </p:nvSpPr>
        <p:spPr>
          <a:xfrm>
            <a:off x="422453" y="1337384"/>
            <a:ext cx="609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Синтез ионных соединений на основе димедрола и толперизона.</a:t>
            </a:r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7DC2734-B70E-7757-914B-9BDD825E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3" y="2149368"/>
            <a:ext cx="3178629" cy="5178792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синтезированы производные димедрола и бензил хлорида,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пропаргил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бромида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йодуксусной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используя классический и альтернативные (МВ и УЗ) методы активации.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синтезированы ионные соединения на основе толперизона и 4-метилбензил хлорида,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йодоацетоамила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6-хлорометилурацила используя классический и альтернативные (МВ и УЗ) методы активации.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Изображение выглядит как текст,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D5B4AC05-751C-3875-0CC2-1C7D71B4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14"/>
          <a:stretch>
            <a:fillRect/>
          </a:stretch>
        </p:blipFill>
        <p:spPr bwMode="auto">
          <a:xfrm>
            <a:off x="4055234" y="1818079"/>
            <a:ext cx="4860970" cy="19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F98352-CE11-681F-BD5E-B4C0C7FBF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83" y="3960752"/>
            <a:ext cx="4553559" cy="28972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46E309-DA6E-5104-2E73-1D3CE9A40097}"/>
              </a:ext>
            </a:extLst>
          </p:cNvPr>
          <p:cNvSpPr txBox="1"/>
          <p:nvPr/>
        </p:nvSpPr>
        <p:spPr>
          <a:xfrm>
            <a:off x="9007485" y="2198620"/>
            <a:ext cx="27059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13C ЯМР спектр производного димедрола и   йодоуксусной кислоты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2C5505-178A-DA31-49B8-03C74A828966}"/>
              </a:ext>
            </a:extLst>
          </p:cNvPr>
          <p:cNvSpPr txBox="1"/>
          <p:nvPr/>
        </p:nvSpPr>
        <p:spPr>
          <a:xfrm>
            <a:off x="9007485" y="4558845"/>
            <a:ext cx="24444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ЯМР 13С спектр производного толперизона и 4 - </a:t>
            </a:r>
            <a:r>
              <a:rPr lang="ru-RU" sz="1400" dirty="0" err="1"/>
              <a:t>метилбензил</a:t>
            </a:r>
            <a:r>
              <a:rPr lang="ru-RU" sz="1400" dirty="0"/>
              <a:t> хлорида</a:t>
            </a:r>
          </a:p>
        </p:txBody>
      </p:sp>
    </p:spTree>
    <p:extLst>
      <p:ext uri="{BB962C8B-B14F-4D97-AF65-F5344CB8AC3E}">
        <p14:creationId xmlns:p14="http://schemas.microsoft.com/office/powerpoint/2010/main" val="129234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57984" y="241084"/>
            <a:ext cx="9555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4.1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Новые композитные материалы: получение и исследование свойств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конъюгатов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удобрений, полученных на основе техногенного и природного сырья, и ионных соединений, обладающих биологической активностью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C02E82B-2967-552E-90E2-A23CB1760726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A9AFA-A6F5-9A3E-4794-2C8A23A5FCB4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DA81B-1A5E-78F7-E5A0-6658C1043BF6}"/>
              </a:ext>
            </a:extLst>
          </p:cNvPr>
          <p:cNvSpPr txBox="1"/>
          <p:nvPr/>
        </p:nvSpPr>
        <p:spPr>
          <a:xfrm>
            <a:off x="292000" y="1337875"/>
            <a:ext cx="8179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Изучение ростостимулирующей способности ионных соединений на основе </a:t>
            </a:r>
            <a:r>
              <a:rPr lang="ru-RU" sz="1800" dirty="0" err="1"/>
              <a:t>тримекаина</a:t>
            </a:r>
            <a:r>
              <a:rPr lang="ru-RU" sz="1800" dirty="0"/>
              <a:t>, димедрола и толперизона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51405EA-CCCC-3407-14CF-03F7D503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613" y="1891101"/>
            <a:ext cx="11769076" cy="1642100"/>
          </a:xfrm>
        </p:spPr>
        <p:txBody>
          <a:bodyPr>
            <a:normAutofit fontScale="55000" lnSpcReduction="20000"/>
          </a:bodyPr>
          <a:lstStyle/>
          <a:p>
            <a:r>
              <a:rPr lang="ru-RU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На наличие ростостимулирующей активности были проверены синтезированные на предыдущем этапе производные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тримекаина</a:t>
            </a:r>
            <a:r>
              <a:rPr lang="ru-RU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и 3-метил бензил хлорида (шифр ХЗР-94), 2-йодуксусной кислоты (шифр </a:t>
            </a:r>
            <a:r>
              <a:rPr lang="en-US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AZ</a:t>
            </a:r>
            <a:r>
              <a:rPr lang="ru-RU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-31) и 3-йодопропионовой кислоты </a:t>
            </a:r>
            <a:r>
              <a:rPr lang="en-US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AZ</a:t>
            </a:r>
            <a:r>
              <a:rPr lang="ru-RU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-32). </a:t>
            </a:r>
            <a:r>
              <a:rPr lang="ru-RU" kern="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Лабораторные испытания показали, что синтезированные соединения обладают высокой ростостимулирующей активностью по сравнению с контролем. </a:t>
            </a:r>
            <a:endParaRPr lang="ru-RU" kern="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ru-RU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На наличие ростостимулирующей активности были проверены синтезированные производные димедрола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бензил хлорида (шифр ХЗР-88),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пропаргил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бромида (шифр ХЗР-87)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йодуксусной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(шифр ХЗР-89).</a:t>
            </a:r>
          </a:p>
          <a:p>
            <a:r>
              <a:rPr lang="ru-RU" kern="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На наличие ростостимулирующей активности были проверены синтезированные производные толперизона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4-метилбензил хлорида (шифр ХЗР-74),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йодоацетоамила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(шифр ХЗР-76) и 6-хлорометилурацила (ХЗР-78).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1919920-7271-98CC-B650-2174815AE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48802"/>
              </p:ext>
            </p:extLst>
          </p:nvPr>
        </p:nvGraphicFramePr>
        <p:xfrm>
          <a:off x="292000" y="3476705"/>
          <a:ext cx="7108721" cy="2485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1450">
                  <a:extLst>
                    <a:ext uri="{9D8B030D-6E8A-4147-A177-3AD203B41FA5}">
                      <a16:colId xmlns:a16="http://schemas.microsoft.com/office/drawing/2014/main" val="779537512"/>
                    </a:ext>
                  </a:extLst>
                </a:gridCol>
                <a:gridCol w="961187">
                  <a:extLst>
                    <a:ext uri="{9D8B030D-6E8A-4147-A177-3AD203B41FA5}">
                      <a16:colId xmlns:a16="http://schemas.microsoft.com/office/drawing/2014/main" val="307769529"/>
                    </a:ext>
                  </a:extLst>
                </a:gridCol>
                <a:gridCol w="1282086">
                  <a:extLst>
                    <a:ext uri="{9D8B030D-6E8A-4147-A177-3AD203B41FA5}">
                      <a16:colId xmlns:a16="http://schemas.microsoft.com/office/drawing/2014/main" val="154988585"/>
                    </a:ext>
                  </a:extLst>
                </a:gridCol>
                <a:gridCol w="1282086">
                  <a:extLst>
                    <a:ext uri="{9D8B030D-6E8A-4147-A177-3AD203B41FA5}">
                      <a16:colId xmlns:a16="http://schemas.microsoft.com/office/drawing/2014/main" val="3945339082"/>
                    </a:ext>
                  </a:extLst>
                </a:gridCol>
                <a:gridCol w="1067401">
                  <a:extLst>
                    <a:ext uri="{9D8B030D-6E8A-4147-A177-3AD203B41FA5}">
                      <a16:colId xmlns:a16="http://schemas.microsoft.com/office/drawing/2014/main" val="3976307067"/>
                    </a:ext>
                  </a:extLst>
                </a:gridCol>
                <a:gridCol w="1494511">
                  <a:extLst>
                    <a:ext uri="{9D8B030D-6E8A-4147-A177-3AD203B41FA5}">
                      <a16:colId xmlns:a16="http://schemas.microsoft.com/office/drawing/2014/main" val="443212785"/>
                    </a:ext>
                  </a:extLst>
                </a:gridCol>
              </a:tblGrid>
              <a:tr h="450276">
                <a:tc rowSpan="2"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Энергия прорастания,%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Лабораторная всхожесть, %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Интенсивность </a:t>
                      </a:r>
                      <a:r>
                        <a:rPr lang="kk-KZ" sz="1200" kern="100">
                          <a:effectLst/>
                        </a:rPr>
                        <a:t>роста проростков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Количество больных семян и проростков, %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6472712"/>
                  </a:ext>
                </a:extLst>
              </a:tr>
              <a:tr h="207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KZ" sz="1200" kern="100">
                          <a:effectLst/>
                        </a:rPr>
                        <a:t>3 день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KZ" sz="1200" kern="100">
                          <a:effectLst/>
                        </a:rPr>
                        <a:t>5 день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kern="100">
                          <a:effectLst/>
                        </a:rPr>
                        <a:t>7</a:t>
                      </a:r>
                      <a:r>
                        <a:rPr lang="ru-KZ" sz="1200" kern="100">
                          <a:effectLst/>
                        </a:rPr>
                        <a:t> день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292560"/>
                  </a:ext>
                </a:extLst>
              </a:tr>
              <a:tr h="25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KZ" sz="1200" kern="100">
                          <a:effectLst/>
                        </a:rPr>
                        <a:t>Контроль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97,5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99,5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93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7104342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74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99,5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99,5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99,5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74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3795459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76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82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68678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78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100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100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100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39,5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2283694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87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89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0614420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88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88,5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971421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89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98,5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78,5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3861818"/>
                  </a:ext>
                </a:extLst>
              </a:tr>
              <a:tr h="225139"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ХЗР – 94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kern="100">
                          <a:effectLst/>
                        </a:rPr>
                        <a:t>97,5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98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98,5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>
                          <a:effectLst/>
                        </a:rPr>
                        <a:t>+++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KZ" sz="1200" kern="100" dirty="0">
                          <a:effectLst/>
                        </a:rPr>
                        <a:t>85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450490"/>
                  </a:ext>
                </a:extLst>
              </a:tr>
            </a:tbl>
          </a:graphicData>
        </a:graphic>
      </p:graphicFrame>
      <p:pic>
        <p:nvPicPr>
          <p:cNvPr id="12" name="Рисунок 11" descr="Изображение выглядит как текст, снимок экрана, круг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E0A4581F-87EB-8B9C-9805-9563C2169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11" y="3476705"/>
            <a:ext cx="4563765" cy="22316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D427EF-77AD-B549-FB68-BEE93A14F553}"/>
              </a:ext>
            </a:extLst>
          </p:cNvPr>
          <p:cNvSpPr txBox="1"/>
          <p:nvPr/>
        </p:nvSpPr>
        <p:spPr>
          <a:xfrm>
            <a:off x="211462" y="5962600"/>
            <a:ext cx="1176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 под шифрами ХЗР-78 (толперизон+ 6-хлорометилурацил), ХЗР-74 (толперизон+ 4-метилбензил хлорид) и ХЗР-87 (димедрол+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пропаргил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бромид), показавшие наилучшие результаты будут выбраны для создания на основе минеральных удобрений т.н.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конъюгатов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удобрений, способных к повышению урожайности и устойчивости к неблагоприятным факторам среды.</a:t>
            </a:r>
          </a:p>
        </p:txBody>
      </p:sp>
    </p:spTree>
    <p:extLst>
      <p:ext uri="{BB962C8B-B14F-4D97-AF65-F5344CB8AC3E}">
        <p14:creationId xmlns:p14="http://schemas.microsoft.com/office/powerpoint/2010/main" val="293861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A1C9E6-5088-3822-10F1-2432F120C9C2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9246C-1786-09CD-DC34-DC3B5B01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CAB07-DFDE-2818-86D9-E28FE25AF8B6}"/>
              </a:ext>
            </a:extLst>
          </p:cNvPr>
          <p:cNvSpPr txBox="1"/>
          <p:nvPr/>
        </p:nvSpPr>
        <p:spPr>
          <a:xfrm>
            <a:off x="2121408" y="90862"/>
            <a:ext cx="9738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1.1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литолого-стратиграфических моделей чехла и фундамента Балхашского и Илийского осадочных бассейнов, как основа для оценки их вероятностных ресурсов полезных ископаемых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1F490-EF8C-547D-2356-9A25A5B40D83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774A62-7D91-8FDD-E42B-6AB23E5DD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780" y="1148486"/>
            <a:ext cx="3044279" cy="1850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2A6B8-DD71-6447-7458-B03D525477A6}"/>
              </a:ext>
            </a:extLst>
          </p:cNvPr>
          <p:cNvSpPr txBox="1"/>
          <p:nvPr/>
        </p:nvSpPr>
        <p:spPr>
          <a:xfrm>
            <a:off x="852747" y="3101911"/>
            <a:ext cx="2752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Лабораторное оборудование. </a:t>
            </a:r>
            <a:endParaRPr lang="ru-RU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00B4C8-9E77-306B-E7BB-1AC9E4703E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846" t="17912" b="3323"/>
          <a:stretch/>
        </p:blipFill>
        <p:spPr bwMode="auto">
          <a:xfrm>
            <a:off x="4981805" y="1114257"/>
            <a:ext cx="3014244" cy="1850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EAF70F-59D9-AFFB-C672-CF31FAEF1FA2}"/>
              </a:ext>
            </a:extLst>
          </p:cNvPr>
          <p:cNvSpPr txBox="1"/>
          <p:nvPr/>
        </p:nvSpPr>
        <p:spPr>
          <a:xfrm>
            <a:off x="4549209" y="2965003"/>
            <a:ext cx="4134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Последовательность подготовки проб для проведения трековых измерений</a:t>
            </a:r>
            <a:endParaRPr lang="ru-RU" sz="1600" dirty="0"/>
          </a:p>
        </p:txBody>
      </p:sp>
      <p:pic>
        <p:nvPicPr>
          <p:cNvPr id="18" name="Рисунок 17" descr="Изображение выглядит как другой, упорядочено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0E8CA33D-181F-AAB3-F119-EA2A55EC92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-168" r="7339" b="9129"/>
          <a:stretch/>
        </p:blipFill>
        <p:spPr bwMode="auto">
          <a:xfrm rot="16200000">
            <a:off x="295487" y="3721579"/>
            <a:ext cx="2219383" cy="217283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B9AE4A-E7BB-E0E9-1174-433E5D92B0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5569" r="32739" b="19612"/>
          <a:stretch/>
        </p:blipFill>
        <p:spPr bwMode="auto">
          <a:xfrm>
            <a:off x="2637753" y="3698306"/>
            <a:ext cx="2663370" cy="2219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9D82A6-CC26-C6DD-05C2-1C0AEC48AE13}"/>
              </a:ext>
            </a:extLst>
          </p:cNvPr>
          <p:cNvSpPr txBox="1"/>
          <p:nvPr/>
        </p:nvSpPr>
        <p:spPr>
          <a:xfrm>
            <a:off x="175075" y="5936141"/>
            <a:ext cx="4925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Макроскопическое изучение карбонатов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фамена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-карбона, включает в себя исследование образцов резервуара месторождения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6CFCAB-5623-0041-6FC1-8991D1D720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88" t="11529" r="11070" b="2581"/>
          <a:stretch/>
        </p:blipFill>
        <p:spPr bwMode="auto">
          <a:xfrm>
            <a:off x="6733703" y="3500549"/>
            <a:ext cx="4357298" cy="2526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7416DB-A094-CD1D-9848-3CB4070A9D6F}"/>
              </a:ext>
            </a:extLst>
          </p:cNvPr>
          <p:cNvSpPr txBox="1"/>
          <p:nvPr/>
        </p:nvSpPr>
        <p:spPr>
          <a:xfrm>
            <a:off x="5632704" y="6027003"/>
            <a:ext cx="6559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Аналитические исследования карбонатов известняков и доломитов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фаменского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яруса верхнего девона и нижнего карбона. Термический 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рентгенодифрактометрический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анализы карбонатных пород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9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57984" y="241084"/>
            <a:ext cx="95554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4.1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Новые композитные материалы: получение и исследование свойств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конъюгатов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удобрений, полученных на основе техногенного и природного сырья, и ионных соединений, обладающих биологической активностью</a:t>
            </a: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C02E82B-2967-552E-90E2-A23CB1760726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A9AFA-A6F5-9A3E-4794-2C8A23A5FCB4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14BD4-CEE1-EE19-4E34-7C15CC62A402}"/>
              </a:ext>
            </a:extLst>
          </p:cNvPr>
          <p:cNvSpPr txBox="1"/>
          <p:nvPr/>
        </p:nvSpPr>
        <p:spPr>
          <a:xfrm>
            <a:off x="840901" y="2123378"/>
            <a:ext cx="8992556" cy="2887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Патенты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Заявка на полезную модель №2024/0458.2 от 29.03.2024 г. «Соединение йодид 1-(3-гидроксипропил)-1-(2-метил-3-оксо-3-(п-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толил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пропил) пиперидин-1-иума, обладающее ростостимулирующей активностью».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Зазыбин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А.Г.,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Белянкова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Е.О., Золотарева Д.С.,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Баязит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Турсынбек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С.Е.,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Aydemir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М.,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Ugur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Feyyaz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Заявка на полезную модель №2024/0482.2 от 03.04.2024 г. «Соединение йодид N-(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карбоксиметил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)-N,N-диэтил-2-(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мезитиламино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)-2-оксоэтан-1-аминиума, обладающее ростостимулирующей активностью».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Зазыбин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А.Г.,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Даулетбаков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А.А., Золотарева Д.С.,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Башаримова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А.А,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Есинаминов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Т.,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Aydemir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Meric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Cezmi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419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79930" y="241084"/>
            <a:ext cx="95335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5.1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и исследование тонких пленок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экологически чистого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полиуретано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-акриловых гибридных полимеров в качестве антикоррозионных покрытий для оборудований и трубопроводов нефти и газа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7526AA-C45C-77C1-963A-EB7393CB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768" y="1164414"/>
            <a:ext cx="1933892" cy="1359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F6907C-9B54-E833-3661-9D6CF379C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798" y="1103201"/>
            <a:ext cx="1915160" cy="1346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C59FF0-3E26-F46E-DE52-9ED5B35B7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924" y="1113409"/>
            <a:ext cx="2006600" cy="1410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47870-3CED-6CB1-3204-DDBC0E0D21BF}"/>
              </a:ext>
            </a:extLst>
          </p:cNvPr>
          <p:cNvSpPr txBox="1"/>
          <p:nvPr/>
        </p:nvSpPr>
        <p:spPr>
          <a:xfrm>
            <a:off x="720547" y="2584957"/>
            <a:ext cx="612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б)                            в)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995654-68E3-666A-3279-31D8F79DE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20" y="2845613"/>
            <a:ext cx="1951355" cy="1371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939E36-3326-7074-2F8B-FC1DF0901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043" y="2922545"/>
            <a:ext cx="1941830" cy="13646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98636-E3C1-8BB8-6582-1CF9C3A08466}"/>
              </a:ext>
            </a:extLst>
          </p:cNvPr>
          <p:cNvSpPr txBox="1"/>
          <p:nvPr/>
        </p:nvSpPr>
        <p:spPr>
          <a:xfrm>
            <a:off x="1583462" y="4255416"/>
            <a:ext cx="612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г)                               д)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D1B35-D52F-D536-C924-EFF63AE79E3B}"/>
              </a:ext>
            </a:extLst>
          </p:cNvPr>
          <p:cNvSpPr txBox="1"/>
          <p:nvPr/>
        </p:nvSpPr>
        <p:spPr>
          <a:xfrm>
            <a:off x="-164591" y="4662951"/>
            <a:ext cx="612282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200 Вт; б) 220 Вт; в) 250 Вт; г) 270 Вт; д) 300 Вт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5DA8F-895E-EE2F-F0CB-9EBD7EC83CE7}"/>
              </a:ext>
            </a:extLst>
          </p:cNvPr>
          <p:cNvSpPr txBox="1"/>
          <p:nvPr/>
        </p:nvSpPr>
        <p:spPr>
          <a:xfrm>
            <a:off x="309068" y="5398960"/>
            <a:ext cx="6177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реконструкции поверхности полученных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покрытий при изменении мощности</a:t>
            </a:r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8981E38-5913-23BB-88C5-BC0F1BDD9816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44634F-57E7-BED2-8792-E0C47C70AA36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6A7C6F54-88B9-F8A6-23DC-CBE02F17D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24429"/>
              </p:ext>
            </p:extLst>
          </p:nvPr>
        </p:nvGraphicFramePr>
        <p:xfrm>
          <a:off x="5744654" y="2680775"/>
          <a:ext cx="6213476" cy="1229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8598">
                  <a:extLst>
                    <a:ext uri="{9D8B030D-6E8A-4147-A177-3AD203B41FA5}">
                      <a16:colId xmlns:a16="http://schemas.microsoft.com/office/drawing/2014/main" val="372068898"/>
                    </a:ext>
                  </a:extLst>
                </a:gridCol>
                <a:gridCol w="1012722">
                  <a:extLst>
                    <a:ext uri="{9D8B030D-6E8A-4147-A177-3AD203B41FA5}">
                      <a16:colId xmlns:a16="http://schemas.microsoft.com/office/drawing/2014/main" val="3566434102"/>
                    </a:ext>
                  </a:extLst>
                </a:gridCol>
                <a:gridCol w="1012722">
                  <a:extLst>
                    <a:ext uri="{9D8B030D-6E8A-4147-A177-3AD203B41FA5}">
                      <a16:colId xmlns:a16="http://schemas.microsoft.com/office/drawing/2014/main" val="3651560286"/>
                    </a:ext>
                  </a:extLst>
                </a:gridCol>
                <a:gridCol w="1012722">
                  <a:extLst>
                    <a:ext uri="{9D8B030D-6E8A-4147-A177-3AD203B41FA5}">
                      <a16:colId xmlns:a16="http://schemas.microsoft.com/office/drawing/2014/main" val="1257193487"/>
                    </a:ext>
                  </a:extLst>
                </a:gridCol>
                <a:gridCol w="1013356">
                  <a:extLst>
                    <a:ext uri="{9D8B030D-6E8A-4147-A177-3AD203B41FA5}">
                      <a16:colId xmlns:a16="http://schemas.microsoft.com/office/drawing/2014/main" val="1444478303"/>
                    </a:ext>
                  </a:extLst>
                </a:gridCol>
                <a:gridCol w="1013356">
                  <a:extLst>
                    <a:ext uri="{9D8B030D-6E8A-4147-A177-3AD203B41FA5}">
                      <a16:colId xmlns:a16="http://schemas.microsoft.com/office/drawing/2014/main" val="197629399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Элемент, ат.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Условия напыления (мощность), Вт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1622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788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Mo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23.24±1.21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25.46±1.26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27.20±1.43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33.53±1.65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41.10±2.16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3710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33.31±1.43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32.22±1.63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31.24±1.47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25.04±1.42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18.67±1.43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597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43.45±2.64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42.32±2.12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41.56±2.01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41.43±2.15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40.23±1.95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8319901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4C6E486F-40BA-C68D-49C8-2CFEC2EA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655" y="26801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09E28E-DE02-5CF1-0CDC-3D2776931F7E}"/>
              </a:ext>
            </a:extLst>
          </p:cNvPr>
          <p:cNvSpPr txBox="1"/>
          <p:nvPr/>
        </p:nvSpPr>
        <p:spPr>
          <a:xfrm>
            <a:off x="7275467" y="4365522"/>
            <a:ext cx="4916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Данные энерго-дисперсионного анализа элементного состава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покрытий.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98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79930" y="241084"/>
            <a:ext cx="95335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5.1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и исследование тонких пленок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экологически чистого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полиуретано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-акриловых гибридных полимеров в качестве антикоррозионных покрытий для оборудований и трубопроводов нефти и газа</a:t>
            </a:r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8981E38-5913-23BB-88C5-BC0F1BDD9816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44634F-57E7-BED2-8792-E0C47C70AA36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C6E486F-40BA-C68D-49C8-2CFEC2EA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655" y="26801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344278-FAF2-7A6B-83CC-1000EA61D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990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3E1D679-C3F7-AD5A-3B25-8D0D51BF1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51245"/>
              </p:ext>
            </p:extLst>
          </p:nvPr>
        </p:nvGraphicFramePr>
        <p:xfrm>
          <a:off x="259230" y="1241236"/>
          <a:ext cx="3869867" cy="2978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" r:id="rId4" imgW="4311139" imgH="3304525" progId="Origin50.Graph">
                  <p:embed/>
                </p:oleObj>
              </mc:Choice>
              <mc:Fallback>
                <p:oleObj name="Graph" r:id="rId4" imgW="4311139" imgH="3304525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0" y="1241236"/>
                        <a:ext cx="3869867" cy="2978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679C4E3-06DA-3B3D-9242-6185815BF5AE}"/>
              </a:ext>
            </a:extLst>
          </p:cNvPr>
          <p:cNvSpPr txBox="1"/>
          <p:nvPr/>
        </p:nvSpPr>
        <p:spPr>
          <a:xfrm>
            <a:off x="153272" y="4421381"/>
            <a:ext cx="44936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изменения твердости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покрытий в зависимости от вариации условий получения (красной пунктирной линией представлено значение твердости для стали 316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используемой в качестве подложки для напыляемых покрытий)</a:t>
            </a:r>
            <a:endParaRPr lang="ru-RU" sz="1600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EB197B0-C3CB-22A4-C11B-D9CDDC52E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901" y="1304144"/>
            <a:ext cx="149798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2B96FEFC-70A7-EF8D-92F6-6B845B8B6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704190"/>
              </p:ext>
            </p:extLst>
          </p:nvPr>
        </p:nvGraphicFramePr>
        <p:xfrm>
          <a:off x="4721901" y="1304145"/>
          <a:ext cx="3663849" cy="280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aph" r:id="rId6" imgW="4311139" imgH="3304525" progId="Origin50.Graph">
                  <p:embed/>
                </p:oleObj>
              </mc:Choice>
              <mc:Fallback>
                <p:oleObj name="Graph" r:id="rId6" imgW="4311139" imgH="3304525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901" y="1304145"/>
                        <a:ext cx="3663849" cy="2803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8EBB378-DD1B-88BB-E303-F93B810A35B9}"/>
              </a:ext>
            </a:extLst>
          </p:cNvPr>
          <p:cNvSpPr txBox="1"/>
          <p:nvPr/>
        </p:nvSpPr>
        <p:spPr>
          <a:xfrm>
            <a:off x="4721901" y="4375214"/>
            <a:ext cx="4052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сравнения данных изменений твердости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покрытий при вариации условий получения</a:t>
            </a:r>
            <a:endParaRPr lang="ru-RU" sz="1600" dirty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1091FB17-D021-0F9F-9447-CFF97C21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270" y="19704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39C8C1C5-210B-6BA5-1007-475CE11A7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148120"/>
              </p:ext>
            </p:extLst>
          </p:nvPr>
        </p:nvGraphicFramePr>
        <p:xfrm>
          <a:off x="8694270" y="1970435"/>
          <a:ext cx="3238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Graph" r:id="rId8" imgW="4311139" imgH="3304525" progId="Origin50.Graph">
                  <p:embed/>
                </p:oleObj>
              </mc:Choice>
              <mc:Fallback>
                <p:oleObj name="Graph" r:id="rId8" imgW="4311139" imgH="3304525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4270" y="1970435"/>
                        <a:ext cx="3238500" cy="247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32BF5B58-5830-517E-CF83-3047053EA769}"/>
              </a:ext>
            </a:extLst>
          </p:cNvPr>
          <p:cNvSpPr txBox="1"/>
          <p:nvPr/>
        </p:nvSpPr>
        <p:spPr>
          <a:xfrm>
            <a:off x="8474962" y="4714844"/>
            <a:ext cx="32385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измерений коэффициента сухого трения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покрытий при длительных циклических испытаний на износ (20,000 повторяющихся циклов)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6688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30D0-1A0E-7B62-F43A-07E5E1ECB713}"/>
              </a:ext>
            </a:extLst>
          </p:cNvPr>
          <p:cNvSpPr txBox="1"/>
          <p:nvPr/>
        </p:nvSpPr>
        <p:spPr>
          <a:xfrm>
            <a:off x="2179930" y="241084"/>
            <a:ext cx="95335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5.1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и исследование тонких пленок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MoCrN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экологически чистого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полиуретано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-акриловых гибридных полимеров в качестве антикоррозионных покрытий для оборудований и трубопроводов нефти и газа</a:t>
            </a:r>
            <a:endParaRPr lang="ru-RU" dirty="0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C6E486F-40BA-C68D-49C8-2CFEC2EA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655" y="26801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0344278-FAF2-7A6B-83CC-1000EA61D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990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EB197B0-C3CB-22A4-C11B-D9CDDC52E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901" y="1304144"/>
            <a:ext cx="149798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1091FB17-D021-0F9F-9447-CFF97C21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270" y="19704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C1E3964C-665A-72E0-F62C-A3BE32299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" y="1648171"/>
            <a:ext cx="4758291" cy="25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D4CD3684-472C-D3F9-14C3-8D51B03A9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557437"/>
              </p:ext>
            </p:extLst>
          </p:nvPr>
        </p:nvGraphicFramePr>
        <p:xfrm>
          <a:off x="8393548" y="1833621"/>
          <a:ext cx="3466219" cy="2660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ph" r:id="rId5" imgW="4311139" imgH="3304525" progId="Origin50.Graph">
                  <p:embed/>
                </p:oleObj>
              </mc:Choice>
              <mc:Fallback>
                <p:oleObj name="Graph" r:id="rId5" imgW="4311139" imgH="3304525" progId="Origin50.Graph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3548" y="1833621"/>
                        <a:ext cx="3466219" cy="26601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01C1925-BD7B-CBCE-B229-2F180609CE6B}"/>
              </a:ext>
            </a:extLst>
          </p:cNvPr>
          <p:cNvSpPr txBox="1"/>
          <p:nvPr/>
        </p:nvSpPr>
        <p:spPr>
          <a:xfrm>
            <a:off x="8916204" y="4612212"/>
            <a:ext cx="3275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измерений твердости образцов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MoCrN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покрытий при изменении нагрузки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индентер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FFBB4482-5E6E-1E8D-F302-A9B3723F4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697350"/>
              </p:ext>
            </p:extLst>
          </p:nvPr>
        </p:nvGraphicFramePr>
        <p:xfrm>
          <a:off x="5378439" y="1833621"/>
          <a:ext cx="3381325" cy="2583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439" y="1833621"/>
                        <a:ext cx="3381325" cy="25834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DAF8ED4-4B93-553A-8659-6B0D6EA25CF9}"/>
              </a:ext>
            </a:extLst>
          </p:cNvPr>
          <p:cNvSpPr/>
          <p:nvPr/>
        </p:nvSpPr>
        <p:spPr>
          <a:xfrm>
            <a:off x="5261708" y="4681803"/>
            <a:ext cx="31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изменения коэффициента сухого трения стали 316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MoCrN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покрытий 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771C874-4CDF-C71E-1AB3-388DD18FB728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E5ED35-1742-F847-DE23-008636154B20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6D20CF-D619-89B5-85BE-B83DD8D7A39D}"/>
              </a:ext>
            </a:extLst>
          </p:cNvPr>
          <p:cNvSpPr txBox="1"/>
          <p:nvPr/>
        </p:nvSpPr>
        <p:spPr>
          <a:xfrm>
            <a:off x="570251" y="4204821"/>
            <a:ext cx="37667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Схема проведения </a:t>
            </a:r>
            <a:r>
              <a:rPr kumimoji="0" lang="ru-RU" sz="1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имерений</a:t>
            </a: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индентирований</a:t>
            </a: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с целью определения твердости при вариации величины нагрузки на </a:t>
            </a:r>
            <a:r>
              <a:rPr kumimoji="0" lang="ru-RU" sz="1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индентер</a:t>
            </a: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(цветами обозначены участки измерений на различной глубине с отражением размеров отпечатка </a:t>
            </a:r>
            <a:r>
              <a:rPr kumimoji="0" lang="ru-RU" sz="18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индентера</a:t>
            </a: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8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pic>
        <p:nvPicPr>
          <p:cNvPr id="6" name="table">
            <a:extLst>
              <a:ext uri="{FF2B5EF4-FFF2-40B4-BE49-F238E27FC236}">
                <a16:creationId xmlns:a16="http://schemas.microsoft.com/office/drawing/2014/main" id="{00B8CEC7-BD8E-0225-E93A-F337D6E98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2" y="1569841"/>
            <a:ext cx="3528673" cy="219456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BD9D9EFA-112C-5449-36F7-5C7FC2A91B7B}"/>
              </a:ext>
            </a:extLst>
          </p:cNvPr>
          <p:cNvSpPr txBox="1"/>
          <p:nvPr/>
        </p:nvSpPr>
        <p:spPr>
          <a:xfrm>
            <a:off x="303094" y="1076632"/>
            <a:ext cx="4638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Table 1</a:t>
            </a:r>
            <a:r>
              <a:rPr lang="en-US" sz="1400" dirty="0">
                <a:solidFill>
                  <a:srgbClr val="231E1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Fee composition of polyurethane polymer (PU).</a:t>
            </a:r>
            <a:endParaRPr lang="en-KZ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D46B49B6-2683-0D15-9485-1623212A7160}"/>
              </a:ext>
            </a:extLst>
          </p:cNvPr>
          <p:cNvSpPr txBox="1"/>
          <p:nvPr/>
        </p:nvSpPr>
        <p:spPr>
          <a:xfrm>
            <a:off x="2092385" y="260139"/>
            <a:ext cx="6608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Polyurethane polymer Synthesis </a:t>
            </a:r>
            <a:endParaRPr lang="en-KZ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4DCCE16D-432F-0C4C-32F1-750F3059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827" y="1569841"/>
            <a:ext cx="3943350" cy="2491978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CDB6115A-83DA-E4C4-169F-6FBBD4D7E05C}"/>
              </a:ext>
            </a:extLst>
          </p:cNvPr>
          <p:cNvSpPr txBox="1"/>
          <p:nvPr/>
        </p:nvSpPr>
        <p:spPr>
          <a:xfrm>
            <a:off x="4355253" y="5135037"/>
            <a:ext cx="518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Scheme 1</a:t>
            </a: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31E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reaction scheme for the preparation of PU</a:t>
            </a:r>
            <a:r>
              <a:rPr lang="en-K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1EBCCA16-E53A-E61A-E157-2A615A5181EF}"/>
              </a:ext>
            </a:extLst>
          </p:cNvPr>
          <p:cNvSpPr txBox="1"/>
          <p:nvPr/>
        </p:nvSpPr>
        <p:spPr>
          <a:xfrm>
            <a:off x="5308097" y="10766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FTIR spectra of (a): pure isocyanate and (b) PU.</a:t>
            </a:r>
            <a:r>
              <a:rPr lang="en-K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3399FB-D318-DD9F-91F7-B7B6FBFF0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7" y="4313465"/>
            <a:ext cx="3221668" cy="23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0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EDC03E3-ADFC-FAC3-0D7F-A48D3F232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94" y="2792305"/>
            <a:ext cx="4823793" cy="302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12964-D069-05B9-DEBA-2CF2D8B2CA5C}"/>
              </a:ext>
            </a:extLst>
          </p:cNvPr>
          <p:cNvSpPr txBox="1"/>
          <p:nvPr/>
        </p:nvSpPr>
        <p:spPr>
          <a:xfrm>
            <a:off x="778968" y="23597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FTIR spectra of MMA-co-</a:t>
            </a:r>
            <a:r>
              <a:rPr lang="en-US" sz="1800" kern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BuMA</a:t>
            </a:r>
            <a:r>
              <a:rPr lang="en-KZ" dirty="0">
                <a:effectLst/>
              </a:rPr>
              <a:t> </a:t>
            </a:r>
            <a:endParaRPr lang="en-KZ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18FBDD45-EE76-CFA5-8CD8-99692D486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079" y="2998849"/>
            <a:ext cx="2444115" cy="16084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6CECE-6913-0500-8549-436B173BB954}"/>
              </a:ext>
            </a:extLst>
          </p:cNvPr>
          <p:cNvSpPr txBox="1"/>
          <p:nvPr/>
        </p:nvSpPr>
        <p:spPr>
          <a:xfrm>
            <a:off x="5720487" y="2422973"/>
            <a:ext cx="4483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Scheme 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of Poly MMA-co-</a:t>
            </a:r>
            <a:r>
              <a:rPr lang="en-US" sz="1800" kern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BuMA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K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369900-A838-9918-544C-5C5BBDF85562}"/>
              </a:ext>
            </a:extLst>
          </p:cNvPr>
          <p:cNvSpPr txBox="1"/>
          <p:nvPr/>
        </p:nvSpPr>
        <p:spPr>
          <a:xfrm>
            <a:off x="1732687" y="785699"/>
            <a:ext cx="855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Synthesis of poly(methyl methacrylate-co-butyl methacrylate) (AK)</a:t>
            </a:r>
            <a:endParaRPr lang="en-KZ" sz="2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5FDD5-705A-BFC8-C996-C5E0FB6946D8}"/>
              </a:ext>
            </a:extLst>
          </p:cNvPr>
          <p:cNvSpPr txBox="1"/>
          <p:nvPr/>
        </p:nvSpPr>
        <p:spPr>
          <a:xfrm>
            <a:off x="1615211" y="1293099"/>
            <a:ext cx="8423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copolymerized of methyl methacrylate (MMA) in conjunction with butyl methacrylate (</a:t>
            </a:r>
            <a:r>
              <a:rPr lang="en-US" sz="18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BuMA</a:t>
            </a:r>
            <a:r>
              <a:rPr lang="en-US" sz="18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) in feed (5/5) was prepared by the bulk polymerization technique</a:t>
            </a:r>
            <a:r>
              <a:rPr lang="en-KZ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7348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5491B-E3C9-5B4E-49C9-6992BCF27AC7}"/>
              </a:ext>
            </a:extLst>
          </p:cNvPr>
          <p:cNvSpPr txBox="1"/>
          <p:nvPr/>
        </p:nvSpPr>
        <p:spPr>
          <a:xfrm>
            <a:off x="1927809" y="170584"/>
            <a:ext cx="8521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rtl="0"/>
            <a:r>
              <a:rPr lang="en-US" sz="2400" b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Preparation of polyurethane/acrylic hybrids (PU/AK) </a:t>
            </a:r>
            <a:endParaRPr lang="en-KZ" sz="24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/>
            <a:r>
              <a:rPr lang="en-US" sz="2400" b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KZ" sz="24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8DC38F-D850-5FC8-3582-848B1558086D}"/>
              </a:ext>
            </a:extLst>
          </p:cNvPr>
          <p:cNvSpPr txBox="1"/>
          <p:nvPr/>
        </p:nvSpPr>
        <p:spPr>
          <a:xfrm>
            <a:off x="1927809" y="611820"/>
            <a:ext cx="8743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Polyurethane/acrylic hybrids were prepared by </a:t>
            </a:r>
            <a:r>
              <a:rPr lang="en-US" sz="1800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mixing process at temperature 60 </a:t>
            </a:r>
            <a:r>
              <a:rPr lang="en-US" sz="1800" kern="0" baseline="30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kern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600 rpm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Further details about the PU/AK hybrids are given in </a:t>
            </a:r>
            <a:r>
              <a:rPr lang="en-US" sz="1800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K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7B0E372B-9021-6089-40DF-A0A4FE107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76236"/>
              </p:ext>
            </p:extLst>
          </p:nvPr>
        </p:nvGraphicFramePr>
        <p:xfrm>
          <a:off x="3283534" y="1612888"/>
          <a:ext cx="5810250" cy="2893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7477">
                  <a:extLst>
                    <a:ext uri="{9D8B030D-6E8A-4147-A177-3AD203B41FA5}">
                      <a16:colId xmlns:a16="http://schemas.microsoft.com/office/drawing/2014/main" val="1904154873"/>
                    </a:ext>
                  </a:extLst>
                </a:gridCol>
                <a:gridCol w="1693859">
                  <a:extLst>
                    <a:ext uri="{9D8B030D-6E8A-4147-A177-3AD203B41FA5}">
                      <a16:colId xmlns:a16="http://schemas.microsoft.com/office/drawing/2014/main" val="3230416944"/>
                    </a:ext>
                  </a:extLst>
                </a:gridCol>
                <a:gridCol w="2518914">
                  <a:extLst>
                    <a:ext uri="{9D8B030D-6E8A-4147-A177-3AD203B41FA5}">
                      <a16:colId xmlns:a16="http://schemas.microsoft.com/office/drawing/2014/main" val="1564469285"/>
                    </a:ext>
                  </a:extLst>
                </a:gridCol>
              </a:tblGrid>
              <a:tr h="964618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Samples 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Polyurethane polymer</a:t>
                      </a:r>
                      <a:endParaRPr lang="en-KZ" sz="1600" kern="100">
                        <a:effectLst/>
                      </a:endParaRPr>
                    </a:p>
                    <a:p>
                      <a:pPr algn="ctr"/>
                      <a:r>
                        <a:rPr lang="en-US" sz="1600" kern="0">
                          <a:effectLst/>
                        </a:rPr>
                        <a:t>Wt., (gm)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effectLst/>
                        </a:rPr>
                        <a:t>Poly MMA-co </a:t>
                      </a:r>
                      <a:r>
                        <a:rPr lang="en-US" sz="1600" kern="0" dirty="0" err="1">
                          <a:effectLst/>
                        </a:rPr>
                        <a:t>BuMA</a:t>
                      </a:r>
                      <a:endParaRPr lang="en-KZ" sz="1600" kern="100" dirty="0">
                        <a:effectLst/>
                      </a:endParaRPr>
                    </a:p>
                    <a:p>
                      <a:pPr algn="ctr"/>
                      <a:r>
                        <a:rPr lang="en-US" sz="1600" kern="0" dirty="0">
                          <a:effectLst/>
                        </a:rPr>
                        <a:t>Wt., (gm)</a:t>
                      </a:r>
                      <a:endParaRPr lang="en-K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9627269"/>
                  </a:ext>
                </a:extLst>
              </a:tr>
              <a:tr h="321539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PU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100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784019"/>
                  </a:ext>
                </a:extLst>
              </a:tr>
              <a:tr h="321539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PU/AK-5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95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5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977682"/>
                  </a:ext>
                </a:extLst>
              </a:tr>
              <a:tr h="321539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PU/AK-10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90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10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42038"/>
                  </a:ext>
                </a:extLst>
              </a:tr>
              <a:tr h="321539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PU/AK-20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80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20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7579959"/>
                  </a:ext>
                </a:extLst>
              </a:tr>
              <a:tr h="321539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PU/AK-30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effectLst/>
                        </a:rPr>
                        <a:t>70</a:t>
                      </a:r>
                      <a:endParaRPr lang="en-K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30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8631729"/>
                  </a:ext>
                </a:extLst>
              </a:tr>
              <a:tr h="321539">
                <a:tc>
                  <a:txBody>
                    <a:bodyPr/>
                    <a:lstStyle/>
                    <a:p>
                      <a:pPr algn="just"/>
                      <a:r>
                        <a:rPr lang="en-US" sz="1600" kern="0">
                          <a:effectLst/>
                        </a:rPr>
                        <a:t>PU/AK-40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effectLst/>
                        </a:rPr>
                        <a:t>60</a:t>
                      </a:r>
                      <a:endParaRPr lang="en-KZ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effectLst/>
                        </a:rPr>
                        <a:t>40</a:t>
                      </a:r>
                      <a:endParaRPr lang="en-KZ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5253564"/>
                  </a:ext>
                </a:extLst>
              </a:tr>
            </a:tbl>
          </a:graphicData>
        </a:graphic>
      </p:graphicFrame>
      <p:pic>
        <p:nvPicPr>
          <p:cNvPr id="6" name="Рисунок 3" descr="Изображение выглядит как диаграмма, линия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10F052E-FE14-DAB9-FFBF-C90062699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96" y="4506740"/>
            <a:ext cx="4429125" cy="2162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2383A-8292-E6A8-FDF3-9C830A2ACF74}"/>
              </a:ext>
            </a:extLst>
          </p:cNvPr>
          <p:cNvSpPr txBox="1"/>
          <p:nvPr/>
        </p:nvSpPr>
        <p:spPr>
          <a:xfrm>
            <a:off x="2932695" y="1243556"/>
            <a:ext cx="6392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2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rgbClr val="231E1E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 composition of the PU/AK hybrids</a:t>
            </a:r>
            <a:r>
              <a:rPr lang="en-KZ" dirty="0">
                <a:effectLst/>
              </a:rPr>
              <a:t> </a:t>
            </a:r>
            <a:endParaRPr lang="en-K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75762-4F79-B3CB-85B0-7234464AABE1}"/>
              </a:ext>
            </a:extLst>
          </p:cNvPr>
          <p:cNvSpPr txBox="1"/>
          <p:nvPr/>
        </p:nvSpPr>
        <p:spPr>
          <a:xfrm>
            <a:off x="2894597" y="6384148"/>
            <a:ext cx="777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Scheme 4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cross-linking between PU and AC in the PU/AC hybrid.</a:t>
            </a:r>
            <a:endParaRPr lang="en-K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9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9CF554FA-5904-6D2D-0B01-94728EEEA2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31905"/>
              </p:ext>
            </p:extLst>
          </p:nvPr>
        </p:nvGraphicFramePr>
        <p:xfrm>
          <a:off x="1710537" y="758843"/>
          <a:ext cx="4403725" cy="252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04F85-9C5A-3204-34D0-8A2D9BC765C7}"/>
              </a:ext>
            </a:extLst>
          </p:cNvPr>
          <p:cNvSpPr txBox="1"/>
          <p:nvPr/>
        </p:nvSpPr>
        <p:spPr>
          <a:xfrm>
            <a:off x="1799437" y="32723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3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viscosity of PU/AK hybrids.</a:t>
            </a:r>
            <a:endParaRPr lang="en-K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EBF04962-9745-47F7-A830-49580C2F3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338103"/>
              </p:ext>
            </p:extLst>
          </p:nvPr>
        </p:nvGraphicFramePr>
        <p:xfrm>
          <a:off x="6152362" y="771543"/>
          <a:ext cx="4359275" cy="258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5B0CAB-9BE5-0AF5-228B-A4C6F91C704F}"/>
              </a:ext>
            </a:extLst>
          </p:cNvPr>
          <p:cNvSpPr txBox="1"/>
          <p:nvPr/>
        </p:nvSpPr>
        <p:spPr>
          <a:xfrm>
            <a:off x="6422237" y="32850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 of PU/AK.</a:t>
            </a:r>
            <a:endParaRPr lang="en-K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F10D7-E901-10E1-1C3D-925DBD74A12F}"/>
              </a:ext>
            </a:extLst>
          </p:cNvPr>
          <p:cNvSpPr txBox="1"/>
          <p:nvPr/>
        </p:nvSpPr>
        <p:spPr>
          <a:xfrm>
            <a:off x="4529937" y="277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Z" sz="2400" b="1" dirty="0">
                <a:solidFill>
                  <a:srgbClr val="FF0000"/>
                </a:solidFill>
              </a:rPr>
              <a:t>Results and Discusion </a:t>
            </a:r>
            <a:endParaRPr lang="en-KZ" sz="2400" b="1" dirty="0"/>
          </a:p>
        </p:txBody>
      </p:sp>
      <p:graphicFrame>
        <p:nvGraphicFramePr>
          <p:cNvPr id="8" name="Chart 11">
            <a:extLst>
              <a:ext uri="{FF2B5EF4-FFF2-40B4-BE49-F238E27FC236}">
                <a16:creationId xmlns:a16="http://schemas.microsoft.com/office/drawing/2014/main" id="{B753C168-03A4-E2FD-69E7-BB380CCCF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176890"/>
              </p:ext>
            </p:extLst>
          </p:nvPr>
        </p:nvGraphicFramePr>
        <p:xfrm>
          <a:off x="1507337" y="37454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7F0E30-0B92-9C1A-613F-E16FAEA4AC91}"/>
              </a:ext>
            </a:extLst>
          </p:cNvPr>
          <p:cNvSpPr txBox="1"/>
          <p:nvPr/>
        </p:nvSpPr>
        <p:spPr>
          <a:xfrm>
            <a:off x="1904213" y="6488668"/>
            <a:ext cx="4667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5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Adhesion of PU/AK on the metal.</a:t>
            </a:r>
            <a:r>
              <a:rPr lang="en-KZ" dirty="0">
                <a:effectLst/>
              </a:rPr>
              <a:t> </a:t>
            </a:r>
            <a:endParaRPr lang="en-KZ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1C3C76-260E-4603-B796-EF746D3D94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399"/>
          <a:stretch/>
        </p:blipFill>
        <p:spPr>
          <a:xfrm>
            <a:off x="8331999" y="3685011"/>
            <a:ext cx="1684338" cy="23242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CCCBB2-C223-D6A9-F14B-C0A3456C8D4C}"/>
              </a:ext>
            </a:extLst>
          </p:cNvPr>
          <p:cNvSpPr txBox="1"/>
          <p:nvPr/>
        </p:nvSpPr>
        <p:spPr>
          <a:xfrm>
            <a:off x="6730212" y="5934670"/>
            <a:ext cx="4743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Адгезиометр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18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BGD 500</a:t>
            </a:r>
            <a:endParaRPr lang="ru-RU" sz="18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Digital pull-off adhesion tester</a:t>
            </a:r>
            <a:endParaRPr lang="ru-RU" sz="1800" b="0" dirty="0">
              <a:effectLst/>
            </a:endParaRPr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3EDAF020-B9EF-A108-2569-EA20DBB07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337" y="3665179"/>
            <a:ext cx="2044627" cy="2511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F8F7F2-9130-5D79-C78B-B26D3F81910A}"/>
              </a:ext>
            </a:extLst>
          </p:cNvPr>
          <p:cNvSpPr txBox="1"/>
          <p:nvPr/>
        </p:nvSpPr>
        <p:spPr>
          <a:xfrm>
            <a:off x="6422237" y="6227780"/>
            <a:ext cx="150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Z" dirty="0"/>
              <a:t>Viscosity test</a:t>
            </a:r>
          </a:p>
        </p:txBody>
      </p:sp>
    </p:spTree>
    <p:extLst>
      <p:ext uri="{BB962C8B-B14F-4D97-AF65-F5344CB8AC3E}">
        <p14:creationId xmlns:p14="http://schemas.microsoft.com/office/powerpoint/2010/main" val="405745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552C7576-D869-71B0-8121-AE5A2FAB1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10184"/>
              </p:ext>
            </p:extLst>
          </p:nvPr>
        </p:nvGraphicFramePr>
        <p:xfrm>
          <a:off x="2563469" y="738295"/>
          <a:ext cx="7556499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8922">
                  <a:extLst>
                    <a:ext uri="{9D8B030D-6E8A-4147-A177-3AD203B41FA5}">
                      <a16:colId xmlns:a16="http://schemas.microsoft.com/office/drawing/2014/main" val="747163105"/>
                    </a:ext>
                  </a:extLst>
                </a:gridCol>
                <a:gridCol w="1078922">
                  <a:extLst>
                    <a:ext uri="{9D8B030D-6E8A-4147-A177-3AD203B41FA5}">
                      <a16:colId xmlns:a16="http://schemas.microsoft.com/office/drawing/2014/main" val="1309896427"/>
                    </a:ext>
                  </a:extLst>
                </a:gridCol>
                <a:gridCol w="1079731">
                  <a:extLst>
                    <a:ext uri="{9D8B030D-6E8A-4147-A177-3AD203B41FA5}">
                      <a16:colId xmlns:a16="http://schemas.microsoft.com/office/drawing/2014/main" val="1494144912"/>
                    </a:ext>
                  </a:extLst>
                </a:gridCol>
                <a:gridCol w="1079731">
                  <a:extLst>
                    <a:ext uri="{9D8B030D-6E8A-4147-A177-3AD203B41FA5}">
                      <a16:colId xmlns:a16="http://schemas.microsoft.com/office/drawing/2014/main" val="702137481"/>
                    </a:ext>
                  </a:extLst>
                </a:gridCol>
                <a:gridCol w="1079731">
                  <a:extLst>
                    <a:ext uri="{9D8B030D-6E8A-4147-A177-3AD203B41FA5}">
                      <a16:colId xmlns:a16="http://schemas.microsoft.com/office/drawing/2014/main" val="3375927188"/>
                    </a:ext>
                  </a:extLst>
                </a:gridCol>
                <a:gridCol w="1079731">
                  <a:extLst>
                    <a:ext uri="{9D8B030D-6E8A-4147-A177-3AD203B41FA5}">
                      <a16:colId xmlns:a16="http://schemas.microsoft.com/office/drawing/2014/main" val="4170942792"/>
                    </a:ext>
                  </a:extLst>
                </a:gridCol>
                <a:gridCol w="1079731">
                  <a:extLst>
                    <a:ext uri="{9D8B030D-6E8A-4147-A177-3AD203B41FA5}">
                      <a16:colId xmlns:a16="http://schemas.microsoft.com/office/drawing/2014/main" val="1524453000"/>
                    </a:ext>
                  </a:extLst>
                </a:gridCol>
              </a:tblGrid>
              <a:tr h="62965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 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Tensile strength, MPa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Elongation, %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Hardness, shore D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Contact angle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Impact test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Cross Hatch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1709141"/>
                  </a:ext>
                </a:extLst>
              </a:tr>
              <a:tr h="20988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PU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75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200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45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105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465358"/>
                  </a:ext>
                </a:extLst>
              </a:tr>
              <a:tr h="20988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PU/AK-5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97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158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50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120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2327998"/>
                  </a:ext>
                </a:extLst>
              </a:tr>
              <a:tr h="20988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PU/AK-10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164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125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53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132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882822"/>
                  </a:ext>
                </a:extLst>
              </a:tr>
              <a:tr h="20988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PU/AK-20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180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110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58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140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898976"/>
                  </a:ext>
                </a:extLst>
              </a:tr>
              <a:tr h="20988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PU/AK-30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186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106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63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145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373740"/>
                  </a:ext>
                </a:extLst>
              </a:tr>
              <a:tr h="209885">
                <a:tc>
                  <a:txBody>
                    <a:bodyPr/>
                    <a:lstStyle/>
                    <a:p>
                      <a:pPr algn="just"/>
                      <a:r>
                        <a:rPr lang="en-US" sz="1400" kern="0">
                          <a:effectLst/>
                        </a:rPr>
                        <a:t>PU/AK-40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201</a:t>
                      </a:r>
                      <a:endParaRPr lang="en-KZ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95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68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147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Pass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Pass</a:t>
                      </a:r>
                      <a:endParaRPr lang="en-KZ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438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2A68DE4-1AF8-2EBC-7B1F-742F13185331}"/>
              </a:ext>
            </a:extLst>
          </p:cNvPr>
          <p:cNvSpPr txBox="1"/>
          <p:nvPr/>
        </p:nvSpPr>
        <p:spPr>
          <a:xfrm>
            <a:off x="3173069" y="183195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4</a:t>
            </a:r>
            <a:r>
              <a:rPr lang="en-US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Mechanical properties of the PU and PU/AK hybrids.</a:t>
            </a:r>
            <a:endParaRPr lang="en-KZ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B4C3106-7930-0B7D-181A-9425E864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15" y="2937935"/>
            <a:ext cx="2085164" cy="27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03846C9-FC58-3FF7-05CD-1A62068A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68" y="2933142"/>
            <a:ext cx="2085164" cy="278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64921D5D-DD23-FC54-116C-484AB874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1" y="2933142"/>
            <a:ext cx="2213182" cy="29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CDFCCC-DFE2-6F92-2922-14CC6C09AF4B}"/>
              </a:ext>
            </a:extLst>
          </p:cNvPr>
          <p:cNvSpPr txBox="1"/>
          <p:nvPr/>
        </p:nvSpPr>
        <p:spPr>
          <a:xfrm>
            <a:off x="859535" y="5833653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Ударопрочность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BGD 305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Tubular Impact Tester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452B28-D2A1-7E38-F68A-CAA5B5E10A19}"/>
              </a:ext>
            </a:extLst>
          </p:cNvPr>
          <p:cNvSpPr txBox="1"/>
          <p:nvPr/>
        </p:nvSpPr>
        <p:spPr>
          <a:xfrm>
            <a:off x="3230662" y="5833653"/>
            <a:ext cx="497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прочности на изгиб</a:t>
            </a:r>
            <a:endParaRPr lang="ru-RU" sz="1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BGD 564</a:t>
            </a:r>
            <a:endParaRPr lang="en-US" sz="1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Cylindrical Mandrel Tester</a:t>
            </a:r>
            <a:endParaRPr lang="en-US" sz="14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73CE33-2E77-A791-C39C-8ED0CFE95A9A}"/>
              </a:ext>
            </a:extLst>
          </p:cNvPr>
          <p:cNvSpPr txBox="1"/>
          <p:nvPr/>
        </p:nvSpPr>
        <p:spPr>
          <a:xfrm>
            <a:off x="6576149" y="5994119"/>
            <a:ext cx="4677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Устойчивость покрытия к царапинам на поверхности</a:t>
            </a:r>
            <a:endParaRPr lang="ru-RU" sz="14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BGD 504/6</a:t>
            </a:r>
            <a:endParaRPr lang="ru-RU" sz="14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Economic Cross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Hatch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Tester</a:t>
            </a:r>
            <a:endParaRPr lang="ru-RU" sz="1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8496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0E19B-13B6-7E27-4EB5-F193D1B4AB0B}"/>
              </a:ext>
            </a:extLst>
          </p:cNvPr>
          <p:cNvSpPr txBox="1"/>
          <p:nvPr/>
        </p:nvSpPr>
        <p:spPr>
          <a:xfrm>
            <a:off x="2725115" y="51207"/>
            <a:ext cx="789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Chemical and corrosion resistance</a:t>
            </a:r>
            <a:endParaRPr lang="en-KZ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0E7FDE42-D23A-D473-DD5A-CC4524EAB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58038"/>
              </p:ext>
            </p:extLst>
          </p:nvPr>
        </p:nvGraphicFramePr>
        <p:xfrm>
          <a:off x="2331415" y="1151821"/>
          <a:ext cx="8293100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940">
                  <a:extLst>
                    <a:ext uri="{9D8B030D-6E8A-4147-A177-3AD203B41FA5}">
                      <a16:colId xmlns:a16="http://schemas.microsoft.com/office/drawing/2014/main" val="3434973217"/>
                    </a:ext>
                  </a:extLst>
                </a:gridCol>
                <a:gridCol w="618405">
                  <a:extLst>
                    <a:ext uri="{9D8B030D-6E8A-4147-A177-3AD203B41FA5}">
                      <a16:colId xmlns:a16="http://schemas.microsoft.com/office/drawing/2014/main" val="1413850955"/>
                    </a:ext>
                  </a:extLst>
                </a:gridCol>
                <a:gridCol w="187769">
                  <a:extLst>
                    <a:ext uri="{9D8B030D-6E8A-4147-A177-3AD203B41FA5}">
                      <a16:colId xmlns:a16="http://schemas.microsoft.com/office/drawing/2014/main" val="1198788982"/>
                    </a:ext>
                  </a:extLst>
                </a:gridCol>
                <a:gridCol w="717497">
                  <a:extLst>
                    <a:ext uri="{9D8B030D-6E8A-4147-A177-3AD203B41FA5}">
                      <a16:colId xmlns:a16="http://schemas.microsoft.com/office/drawing/2014/main" val="1834302339"/>
                    </a:ext>
                  </a:extLst>
                </a:gridCol>
                <a:gridCol w="1116617">
                  <a:extLst>
                    <a:ext uri="{9D8B030D-6E8A-4147-A177-3AD203B41FA5}">
                      <a16:colId xmlns:a16="http://schemas.microsoft.com/office/drawing/2014/main" val="2237666174"/>
                    </a:ext>
                  </a:extLst>
                </a:gridCol>
                <a:gridCol w="1226718">
                  <a:extLst>
                    <a:ext uri="{9D8B030D-6E8A-4147-A177-3AD203B41FA5}">
                      <a16:colId xmlns:a16="http://schemas.microsoft.com/office/drawing/2014/main" val="686494234"/>
                    </a:ext>
                  </a:extLst>
                </a:gridCol>
                <a:gridCol w="1226718">
                  <a:extLst>
                    <a:ext uri="{9D8B030D-6E8A-4147-A177-3AD203B41FA5}">
                      <a16:colId xmlns:a16="http://schemas.microsoft.com/office/drawing/2014/main" val="501859964"/>
                    </a:ext>
                  </a:extLst>
                </a:gridCol>
                <a:gridCol w="1226718">
                  <a:extLst>
                    <a:ext uri="{9D8B030D-6E8A-4147-A177-3AD203B41FA5}">
                      <a16:colId xmlns:a16="http://schemas.microsoft.com/office/drawing/2014/main" val="3442093841"/>
                    </a:ext>
                  </a:extLst>
                </a:gridCol>
                <a:gridCol w="1226718">
                  <a:extLst>
                    <a:ext uri="{9D8B030D-6E8A-4147-A177-3AD203B41FA5}">
                      <a16:colId xmlns:a16="http://schemas.microsoft.com/office/drawing/2014/main" val="241798275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PUC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PU/AKC5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PU/AKC10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PU/AKC20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PU/AKC30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PU/AKC40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179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Corrosion resistance</a:t>
                      </a:r>
                      <a:endParaRPr lang="en-KZ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1653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NaCl   (10%)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592694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NaOH (10%)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527675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HCl      (37%)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400309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H</a:t>
                      </a:r>
                      <a:r>
                        <a:rPr lang="en-US" sz="1400" kern="100" baseline="-25000">
                          <a:effectLst/>
                        </a:rPr>
                        <a:t>2</a:t>
                      </a:r>
                      <a:r>
                        <a:rPr lang="en-US" sz="1400" kern="100">
                          <a:effectLst/>
                        </a:rPr>
                        <a:t>SO</a:t>
                      </a:r>
                      <a:r>
                        <a:rPr lang="en-US" sz="1400" kern="100" baseline="-25000">
                          <a:effectLst/>
                        </a:rPr>
                        <a:t>4 </a:t>
                      </a:r>
                      <a:r>
                        <a:rPr lang="en-US" sz="1400" kern="100">
                          <a:effectLst/>
                        </a:rPr>
                        <a:t> (37%)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553796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Water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4753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Chemical resistance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7602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MEK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402036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Xylene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65565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Ethanol (20%)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123914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Ethylene glycol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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897932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Wine  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264724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Acetone 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4359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just"/>
                      <a:r>
                        <a:rPr lang="en-US" sz="1400" kern="100">
                          <a:effectLst/>
                        </a:rPr>
                        <a:t>Butyl alcohol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  <a:sym typeface="Symbol" pitchFamily="2" charset="2"/>
                        </a:rPr>
                        <a:t>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effectLst/>
                        </a:rPr>
                        <a:t>X</a:t>
                      </a:r>
                      <a:endParaRPr lang="en-KZ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</a:rPr>
                        <a:t>X</a:t>
                      </a:r>
                      <a:endParaRPr lang="en-KZ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29972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58983E5-48E2-C5EA-8981-9C98EC58D786}"/>
              </a:ext>
            </a:extLst>
          </p:cNvPr>
          <p:cNvSpPr txBox="1"/>
          <p:nvPr/>
        </p:nvSpPr>
        <p:spPr>
          <a:xfrm>
            <a:off x="2191715" y="498793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5</a:t>
            </a:r>
            <a:r>
              <a:rPr lang="en-US" sz="1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effectiveness of the hybrid coating against corrosion and chemical resistances reduced when the amount of AK in the hybrids increased</a:t>
            </a:r>
            <a:r>
              <a:rPr lang="en-KZ" dirty="0">
                <a:effectLst/>
              </a:rPr>
              <a:t> </a:t>
            </a:r>
            <a:endParaRPr lang="en-KZ" dirty="0"/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DE02D900-13AB-3488-726A-690A9C34A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29182" r="1667" b="7422"/>
          <a:stretch/>
        </p:blipFill>
        <p:spPr>
          <a:xfrm>
            <a:off x="6935166" y="4464234"/>
            <a:ext cx="3790949" cy="2334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C81A9-2C72-AA8B-0CCC-32EEBBF7F9C8}"/>
              </a:ext>
            </a:extLst>
          </p:cNvPr>
          <p:cNvSpPr txBox="1"/>
          <p:nvPr/>
        </p:nvSpPr>
        <p:spPr>
          <a:xfrm>
            <a:off x="2363166" y="446423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</a:t>
            </a:r>
            <a:r>
              <a:rPr lang="en-US" sz="18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Suitable</a:t>
            </a:r>
            <a:endParaRPr lang="en-K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</a:t>
            </a:r>
            <a:r>
              <a:rPr lang="en-US" sz="1800" kern="1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Slight Suitable           </a:t>
            </a:r>
            <a:endParaRPr lang="en-K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X: Not Suitable </a:t>
            </a:r>
            <a:endParaRPr lang="en-KZ" dirty="0"/>
          </a:p>
        </p:txBody>
      </p:sp>
    </p:spTree>
    <p:extLst>
      <p:ext uri="{BB962C8B-B14F-4D97-AF65-F5344CB8AC3E}">
        <p14:creationId xmlns:p14="http://schemas.microsoft.com/office/powerpoint/2010/main" val="416406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A1C9E6-5088-3822-10F1-2432F120C9C2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9246C-1786-09CD-DC34-DC3B5B01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CAB07-DFDE-2818-86D9-E28FE25AF8B6}"/>
              </a:ext>
            </a:extLst>
          </p:cNvPr>
          <p:cNvSpPr txBox="1"/>
          <p:nvPr/>
        </p:nvSpPr>
        <p:spPr>
          <a:xfrm>
            <a:off x="2121408" y="90862"/>
            <a:ext cx="9738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1.1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литолого-стратиграфических моделей чехла и фундамента Балхашского и Илийского осадочных бассейнов, как основа для оценки их вероятностных ресурсов полезных ископаемых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1F490-EF8C-547D-2356-9A25A5B40D83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B6BB9C-519B-6CE9-EB05-1C9D84391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66" y="4474839"/>
            <a:ext cx="2805807" cy="218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C32584-0D0D-46A2-F7F7-E45FB51B8B0A}"/>
              </a:ext>
            </a:extLst>
          </p:cNvPr>
          <p:cNvSpPr txBox="1"/>
          <p:nvPr/>
        </p:nvSpPr>
        <p:spPr>
          <a:xfrm>
            <a:off x="3853112" y="5068938"/>
            <a:ext cx="3582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Географическое положение Балхашского и Илийского бассейнов на территории Казахстана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Изображение выглядит как текст, снимок экрана, диаграмма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73AD1FA2-2584-726F-DF40-4E1D64832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77" y="1878759"/>
            <a:ext cx="3505200" cy="32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9120AAB-C16C-1B19-5DB0-B690BBC77F5C}"/>
              </a:ext>
            </a:extLst>
          </p:cNvPr>
          <p:cNvSpPr txBox="1"/>
          <p:nvPr/>
        </p:nvSpPr>
        <p:spPr>
          <a:xfrm>
            <a:off x="8190484" y="5253605"/>
            <a:ext cx="4330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Стратиграфический диапазон нефтегазоносности осадочных бассейнов Восточного Казахстана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309ED5E-B6A2-5157-9C74-0B3A595C0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79" y="1369806"/>
            <a:ext cx="5577205" cy="21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A4C45F-B736-B3E1-2775-23CBEC0715EE}"/>
              </a:ext>
            </a:extLst>
          </p:cNvPr>
          <p:cNvSpPr txBox="1"/>
          <p:nvPr/>
        </p:nvSpPr>
        <p:spPr>
          <a:xfrm>
            <a:off x="1338057" y="3581872"/>
            <a:ext cx="6097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глубинного строения Балхашского бассейна, по геофизическому профилю «Туркестанский»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22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8752F-A602-AD63-1F03-80C7B40F5253}"/>
              </a:ext>
            </a:extLst>
          </p:cNvPr>
          <p:cNvSpPr txBox="1"/>
          <p:nvPr/>
        </p:nvSpPr>
        <p:spPr>
          <a:xfrm>
            <a:off x="0" y="965059"/>
            <a:ext cx="6097218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Статьи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Amankeldi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Gabdullin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Issakhov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Ospanova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Z.;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Sharipova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Aidarova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S.; Miller, R. Dynamic Interfacial Properties and Foamability of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DoTAB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/SiO2 Mixtures. Colloids Interfaces 2024, 8, 19.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Percentile – 53 %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https://doi.org/10.3390/colloids8020019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P.T.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Kusherova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El-Sayed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Negim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Khaldun M. Al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Azzamd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Mukatayevae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K.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Baidullayevaf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Moshera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Samy. Modification of Xanthan Gum with Styrene and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 of its Rheological Properties, Egyptian Journal of Chemistry, 67(4): 1-6,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2024. (Q3,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Percentile -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41%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8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El-Sayed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Negim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Khaldun M. Al Azzam,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Mukatayeva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A.K.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Baidullayeva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T.K.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Alferov, A.A.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Nurtazina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A.E.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Karabayeva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Synthesis, characterization, and application of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polyurethane-acrylic hybrids as anticorrosion coatings. International Journal of Technology,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2024, Q1, Scopus, 75%, prereview.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D8884-DD3C-7E34-7B54-1D39EA08AC7A}"/>
              </a:ext>
            </a:extLst>
          </p:cNvPr>
          <p:cNvSpPr txBox="1"/>
          <p:nvPr/>
        </p:nvSpPr>
        <p:spPr>
          <a:xfrm>
            <a:off x="6096000" y="1008177"/>
            <a:ext cx="6097218" cy="4841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ККСОН 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Чакликов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А.Е., Коробкин В.В., Исмаилов А.А., Буслов М.М.,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Тулемисова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Ж.С. Специфика геологического строения Алакольского бассейна и  выбор конструкции буровых скважин // Вестник нефтегазовой  отрасли  Казахстана. 2024. Том 6,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С.18–34.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Negim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E.-S.,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Shalash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Mukatayeva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Baidullayeva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Alferov, T.,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Nurtazina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Karabayeva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&amp; Samy, M. (2024). Mini review polyurethane hybrids: preparation,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characterization and applications.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Kompleksnoe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Ispolzovanie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Mineralnogo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Syra. Complex Use of Mineral Resources, 333(2), 16–26.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Q3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https://doi.org/10.31643/2025/6445.13.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борник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тезисов в международных конференциях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Коробкин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Чакликов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Тулемисова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Саматов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 количественного определения вторичного кальцита в карбонатных образованиях по данным термического анализа.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Геотермохронология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методы, фундаментальные и прикладные исследования. Материалы Первой всероссийской конференции с международным участием /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ИГиНГТ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КФУ, Казань, 2024. – 137 с</a:t>
            </a:r>
          </a:p>
        </p:txBody>
      </p:sp>
    </p:spTree>
    <p:extLst>
      <p:ext uri="{BB962C8B-B14F-4D97-AF65-F5344CB8AC3E}">
        <p14:creationId xmlns:p14="http://schemas.microsoft.com/office/powerpoint/2010/main" val="140672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06D89D-5D80-7D81-AD9D-BE491A06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EED13-2068-20D0-64F7-4CD5D8A8D587}"/>
              </a:ext>
            </a:extLst>
          </p:cNvPr>
          <p:cNvSpPr txBox="1"/>
          <p:nvPr/>
        </p:nvSpPr>
        <p:spPr>
          <a:xfrm>
            <a:off x="3450946" y="1347966"/>
            <a:ext cx="6097218" cy="403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Патенты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Заявка на полезную модель №2024/0458.2 от 29.03.2024 г. «Соединение йодид 1-(3-гидроксипропил)-1-(2-метил-3-оксо-3-(п-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толил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пропил) пиперидин-1-иума, обладающее ростостимулирующей активностью».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Зазыбин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А.Г.,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Белянкова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Е.О., Золотарева Д.С.,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Баязит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Турсынбек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С.Е.,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Aydemir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М.,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Ugur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Feyyaz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Заявка на полезную модель №2024/0482.2 от 03.04.2024 г. «Соединение йодид N-(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карбоксиметил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)-N,N-диэтил-2-(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мезитиламино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)-2-оксоэтан-1-аминиума, обладающее ростостимулирующей активностью».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Зазыбин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А.Г.,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Даулетбаков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А.А., Золотарева Д.С.,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Башаримова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А.А,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Есинаминов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Т.,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Aydemir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Meric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Cezmi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RR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99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A1C9E6-5088-3822-10F1-2432F120C9C2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9246C-1786-09CD-DC34-DC3B5B01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CAB07-DFDE-2818-86D9-E28FE25AF8B6}"/>
              </a:ext>
            </a:extLst>
          </p:cNvPr>
          <p:cNvSpPr txBox="1"/>
          <p:nvPr/>
        </p:nvSpPr>
        <p:spPr>
          <a:xfrm>
            <a:off x="2121408" y="90862"/>
            <a:ext cx="9738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1.1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литолого-стратиграфических моделей чехла и фундамента Балхашского и Илийского осадочных бассейнов, как основа для оценки их вероятностных ресурсов полезных ископаемых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1F490-EF8C-547D-2356-9A25A5B40D83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033856-DEB4-C228-4EC5-AAD4BEAF6A51}"/>
              </a:ext>
            </a:extLst>
          </p:cNvPr>
          <p:cNvSpPr txBox="1"/>
          <p:nvPr/>
        </p:nvSpPr>
        <p:spPr>
          <a:xfrm>
            <a:off x="1339876" y="1119699"/>
            <a:ext cx="487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F6C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Календарный план</a:t>
            </a:r>
            <a:endParaRPr lang="ru-KZ" sz="2800" b="1" dirty="0">
              <a:solidFill>
                <a:srgbClr val="002F6C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C3232-E455-6213-7043-93965A1B1128}"/>
              </a:ext>
            </a:extLst>
          </p:cNvPr>
          <p:cNvSpPr txBox="1"/>
          <p:nvPr/>
        </p:nvSpPr>
        <p:spPr>
          <a:xfrm>
            <a:off x="476683" y="1671307"/>
            <a:ext cx="7869960" cy="9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литолого-стратиграфической модели чехла и фундамента Балхашского осадочного бассейна, как основа для оценк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его вероятностных ресурсов полезных ископаемых. 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EACB9-AD28-A090-1600-0EDC6A2D17AA}"/>
              </a:ext>
            </a:extLst>
          </p:cNvPr>
          <p:cNvSpPr txBox="1"/>
          <p:nvPr/>
        </p:nvSpPr>
        <p:spPr>
          <a:xfrm>
            <a:off x="1339876" y="2624407"/>
            <a:ext cx="487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F6C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Выполнено</a:t>
            </a:r>
            <a:endParaRPr lang="ru-KZ" sz="2800" b="1" dirty="0">
              <a:solidFill>
                <a:srgbClr val="002F6C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B7704-07AB-D313-446B-354C52ED89CE}"/>
              </a:ext>
            </a:extLst>
          </p:cNvPr>
          <p:cNvSpPr txBox="1"/>
          <p:nvPr/>
        </p:nvSpPr>
        <p:spPr>
          <a:xfrm>
            <a:off x="476683" y="3165258"/>
            <a:ext cx="8418601" cy="369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статья ККСОН  </a:t>
            </a:r>
          </a:p>
          <a:p>
            <a:pPr marL="0" indent="0" algn="just">
              <a:buNone/>
            </a:pPr>
            <a:r>
              <a:rPr lang="kk-KZ" sz="1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Чакликов А.Е., Коробкин В.В., Исмаилов А.А., Буслов М.М., Тулемисова Ж.С. Специфика геологического строения Алакольского бассейна и  выбор конструкции буровых скважин // Вестник нефтегазовой  отрасли  Казахстана. 2024. Том 6, No 1. С.18–34.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</a:t>
            </a:r>
            <a:r>
              <a:rPr lang="kk-KZ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тезисов международной конференции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Коробкин, А.Е. Чакликов, Ж.С. Тулемисова, И.Б. Саматов. Способ количественного определения вторичного кальцита в карбонатных образованиях по данным термического анализа. </a:t>
            </a:r>
            <a:r>
              <a:rPr lang="ru-RU" sz="1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Геотермохронология</a:t>
            </a:r>
            <a:r>
              <a:rPr lang="ru-RU" sz="1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методы, фундаментальные и прикладные исследования. Материалы Первой всероссийской конференции с международным участием / </a:t>
            </a:r>
            <a:r>
              <a:rPr lang="ru-RU" sz="1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ИГиНГТ</a:t>
            </a:r>
            <a:r>
              <a:rPr lang="ru-RU" sz="1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КФУ, Казань, 2024. – 137 с</a:t>
            </a:r>
          </a:p>
          <a:p>
            <a:pPr algn="just">
              <a:lnSpc>
                <a:spcPct val="107000"/>
              </a:lnSpc>
            </a:pP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5861D5-F2B0-E267-2455-4B3469CFA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0" y="1853365"/>
            <a:ext cx="1572768" cy="22325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1FAABC-7C7F-754E-3E04-EFF821FD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789" y="4141930"/>
            <a:ext cx="2330528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4BA986-24E7-F995-AE64-A6C90443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5E159-3A2F-8BB0-B5C1-5F32C7FF06D3}"/>
              </a:ext>
            </a:extLst>
          </p:cNvPr>
          <p:cNvSpPr txBox="1"/>
          <p:nvPr/>
        </p:nvSpPr>
        <p:spPr>
          <a:xfrm>
            <a:off x="2263515" y="90862"/>
            <a:ext cx="985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2.1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-эмульсионных присадок многоцелевого назначения и твердотельного деэмульгатора на основе техногенных отходов для добывающих отраслей углеводородного сырья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2DC74-27E6-43B0-1CE4-64F06FA062C6}"/>
              </a:ext>
            </a:extLst>
          </p:cNvPr>
          <p:cNvSpPr txBox="1"/>
          <p:nvPr/>
        </p:nvSpPr>
        <p:spPr>
          <a:xfrm>
            <a:off x="169356" y="1726387"/>
            <a:ext cx="11963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-эмульсионные присадки на основе сополимеров ЭВА-25 и ЭВА-40 в водно-органической среде с ПАВ-эмульгаторами.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-эмульсии сформированы  под действием ультразвукового воздействия и высоко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сдвиговых напряжений с гомогенизатором высокого давления. Определены размеры дисперсной фазы – активного вещества, капсулированной в водно-органической среде.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8AD464-AF6B-C573-813C-BAF1E76E1B2D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598E3-CFF1-1670-4FB5-8C18F3402AC8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1C23CC-A80A-D306-5878-2B84125D9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86" y="2869442"/>
            <a:ext cx="3489386" cy="2617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D2A69C-55B8-C907-8E87-052CE6126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2"/>
          <a:stretch/>
        </p:blipFill>
        <p:spPr>
          <a:xfrm>
            <a:off x="265785" y="2893799"/>
            <a:ext cx="2452986" cy="26122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9EC412-364F-C201-71B5-C3A94895A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23" y="2871963"/>
            <a:ext cx="3706692" cy="2655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44A671-CF0F-5191-B8A7-2ED4C04888E0}"/>
              </a:ext>
            </a:extLst>
          </p:cNvPr>
          <p:cNvSpPr txBox="1"/>
          <p:nvPr/>
        </p:nvSpPr>
        <p:spPr>
          <a:xfrm>
            <a:off x="4155034" y="5666154"/>
            <a:ext cx="348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Гомогенизатор высокого давления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Scientz-150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36EB2A-049D-250D-306C-F808BED129CC}"/>
              </a:ext>
            </a:extLst>
          </p:cNvPr>
          <p:cNvSpPr txBox="1"/>
          <p:nvPr/>
        </p:nvSpPr>
        <p:spPr>
          <a:xfrm>
            <a:off x="265785" y="5609009"/>
            <a:ext cx="3165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Ультразвуковой гомогенизатор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Cole-Parmer Instruments (USA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E05512-02A7-E023-A66E-BFA4715D8B3C}"/>
              </a:ext>
            </a:extLst>
          </p:cNvPr>
          <p:cNvSpPr/>
          <p:nvPr/>
        </p:nvSpPr>
        <p:spPr>
          <a:xfrm>
            <a:off x="8452618" y="5669281"/>
            <a:ext cx="361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Zetasizer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Malvern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444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4BA986-24E7-F995-AE64-A6C90443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5E159-3A2F-8BB0-B5C1-5F32C7FF06D3}"/>
              </a:ext>
            </a:extLst>
          </p:cNvPr>
          <p:cNvSpPr txBox="1"/>
          <p:nvPr/>
        </p:nvSpPr>
        <p:spPr>
          <a:xfrm>
            <a:off x="2263515" y="90862"/>
            <a:ext cx="985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2.1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-эмульсионных присадок многоцелевого назначения и твердотельного деэмульгатора на основе техногенных отходов для добывающих отраслей углеводородного сырья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8AD464-AF6B-C573-813C-BAF1E76E1B2D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598E3-CFF1-1670-4FB5-8C18F3402AC8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BDEAD-1DA9-C4BA-613B-F249E6D26C01}"/>
              </a:ext>
            </a:extLst>
          </p:cNvPr>
          <p:cNvSpPr txBox="1"/>
          <p:nvPr/>
        </p:nvSpPr>
        <p:spPr>
          <a:xfrm>
            <a:off x="302361" y="1794844"/>
            <a:ext cx="11587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исследования зависимости устойчивости приготовленных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-дисперсий от природы активного компонента (сополимера), соотношения водно-спиртовой среды, от природы, состава и концентрации ПАВ.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07450D-C5DC-C807-ACA8-C7A968FDB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75" y="2441175"/>
            <a:ext cx="5939016" cy="36699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6CED35-4F96-8E95-2248-289716E44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190" y="2441175"/>
            <a:ext cx="5918448" cy="36028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14C1DC-F8D8-3ABF-A637-500E53B8D018}"/>
              </a:ext>
            </a:extLst>
          </p:cNvPr>
          <p:cNvSpPr txBox="1"/>
          <p:nvPr/>
        </p:nvSpPr>
        <p:spPr>
          <a:xfrm>
            <a:off x="341376" y="6107015"/>
            <a:ext cx="557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нано-частиц дисперсной фазы  эмульсии,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ультразвукового воздействия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B4B42F-0FFF-4B5C-6A41-2A73BBAD6E75}"/>
              </a:ext>
            </a:extLst>
          </p:cNvPr>
          <p:cNvSpPr txBox="1"/>
          <p:nvPr/>
        </p:nvSpPr>
        <p:spPr>
          <a:xfrm>
            <a:off x="6272786" y="6044060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нано-частиц дисперсной фазы эмульсии, после высоко сдвиговых напряжений гомогенизатором высокого давления </a:t>
            </a:r>
          </a:p>
        </p:txBody>
      </p:sp>
    </p:spTree>
    <p:extLst>
      <p:ext uri="{BB962C8B-B14F-4D97-AF65-F5344CB8AC3E}">
        <p14:creationId xmlns:p14="http://schemas.microsoft.com/office/powerpoint/2010/main" val="301154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4BA986-24E7-F995-AE64-A6C90443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C5E159-3A2F-8BB0-B5C1-5F32C7FF06D3}"/>
              </a:ext>
            </a:extLst>
          </p:cNvPr>
          <p:cNvSpPr txBox="1"/>
          <p:nvPr/>
        </p:nvSpPr>
        <p:spPr>
          <a:xfrm>
            <a:off x="2263515" y="90862"/>
            <a:ext cx="985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2.1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-эмульсионных присадок многоцелевого назначения и твердотельного деэмульгатора на основе техногенных отходов для добывающих отраслей углеводородного сырья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8AD464-AF6B-C573-813C-BAF1E76E1B2D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598E3-CFF1-1670-4FB5-8C18F3402AC8}"/>
              </a:ext>
            </a:extLst>
          </p:cNvPr>
          <p:cNvSpPr txBox="1"/>
          <p:nvPr/>
        </p:nvSpPr>
        <p:spPr>
          <a:xfrm>
            <a:off x="8916204" y="1214323"/>
            <a:ext cx="268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Июнь 2024 года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84ECD-5244-9CAE-79EB-B31B815730F7}"/>
              </a:ext>
            </a:extLst>
          </p:cNvPr>
          <p:cNvSpPr txBox="1"/>
          <p:nvPr/>
        </p:nvSpPr>
        <p:spPr>
          <a:xfrm>
            <a:off x="1446581" y="1283902"/>
            <a:ext cx="6097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26B0B-50D0-8885-EC25-663C1A154587}"/>
              </a:ext>
            </a:extLst>
          </p:cNvPr>
          <p:cNvSpPr txBox="1"/>
          <p:nvPr/>
        </p:nvSpPr>
        <p:spPr>
          <a:xfrm>
            <a:off x="1155802" y="2538497"/>
            <a:ext cx="103144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-эмульсионные присадки на основе сополимеров ЭВА-25 и ЭВА-40 в водно-органической среде с ПАВ-эмульгаторами показали устойчивость к расслоению фаз и устойчивости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-размерных частиц.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дисперсной фазы – активного вещества, капсулированной в водно-органической среде, приготовленные с помощью ультразвука показали значение (13,9нм), по сравнению размерами частиц эмульсии сгенерированной гомогенизатором высокого давления (34,2нм). Способ гомогенизации эмульсий ультразвуком оказался предпочтительнее для дальнейших исследований.   </a:t>
            </a:r>
          </a:p>
        </p:txBody>
      </p:sp>
    </p:spTree>
    <p:extLst>
      <p:ext uri="{BB962C8B-B14F-4D97-AF65-F5344CB8AC3E}">
        <p14:creationId xmlns:p14="http://schemas.microsoft.com/office/powerpoint/2010/main" val="2498243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13CEF0-1F60-E2FD-ACC5-2D8F6EA6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DCA555-07EB-BAC4-3E8C-454FD69A4D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0902" y="2000101"/>
            <a:ext cx="2465342" cy="276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4C7249-A3F5-118E-9B70-1E9C7EE571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8998" y="2324052"/>
            <a:ext cx="3244417" cy="25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0ECCB-F02D-EDB2-13E3-DE55901ADB36}"/>
              </a:ext>
            </a:extLst>
          </p:cNvPr>
          <p:cNvSpPr txBox="1"/>
          <p:nvPr/>
        </p:nvSpPr>
        <p:spPr>
          <a:xfrm>
            <a:off x="6362395" y="5213403"/>
            <a:ext cx="609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Спектры энерго-дисперсионного анализа (а) и элементный состав (б) золы уносы черного угля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4AEDB0-1D1D-DE34-8B5F-B71D2EE0F4E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11865"/>
          <a:stretch/>
        </p:blipFill>
        <p:spPr bwMode="auto">
          <a:xfrm>
            <a:off x="2172494" y="2325619"/>
            <a:ext cx="3204178" cy="23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39E66E-6BD4-16D0-6E95-182BD4DBEA00}"/>
              </a:ext>
            </a:extLst>
          </p:cNvPr>
          <p:cNvPicPr/>
          <p:nvPr/>
        </p:nvPicPr>
        <p:blipFill rotWithShape="1">
          <a:blip r:embed="rId6" cstate="print"/>
          <a:srcRect l="10270" t="4146" r="9906" b="7993"/>
          <a:stretch/>
        </p:blipFill>
        <p:spPr>
          <a:xfrm>
            <a:off x="251273" y="2325619"/>
            <a:ext cx="1663495" cy="2426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B84F55-5FC7-F84F-2F2B-72924A45EFE1}"/>
              </a:ext>
            </a:extLst>
          </p:cNvPr>
          <p:cNvSpPr txBox="1"/>
          <p:nvPr/>
        </p:nvSpPr>
        <p:spPr>
          <a:xfrm>
            <a:off x="-168598" y="5213403"/>
            <a:ext cx="6188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Набор промышленных сит и вибрационная мельница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MM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400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A3548-6AF6-F8DA-468A-864EED763537}"/>
              </a:ext>
            </a:extLst>
          </p:cNvPr>
          <p:cNvSpPr txBox="1"/>
          <p:nvPr/>
        </p:nvSpPr>
        <p:spPr>
          <a:xfrm>
            <a:off x="2263515" y="90862"/>
            <a:ext cx="985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2.2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-эмульсионных присадок многоцелевого назначения и твердотельного деэмульгатора на основе техногенных отходов для добывающих отраслей углеводородного сырья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50B40-4FF2-8011-D03E-9D71735A44CA}"/>
              </a:ext>
            </a:extLst>
          </p:cNvPr>
          <p:cNvSpPr txBox="1"/>
          <p:nvPr/>
        </p:nvSpPr>
        <p:spPr>
          <a:xfrm>
            <a:off x="6986017" y="3928808"/>
            <a:ext cx="6174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(а)                                               (б)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A28FFB4-6F8C-8DF6-20A3-920E57E12C1C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23837-8BF8-B183-4CF6-ADD49B0923FD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</p:spTree>
    <p:extLst>
      <p:ext uri="{BB962C8B-B14F-4D97-AF65-F5344CB8AC3E}">
        <p14:creationId xmlns:p14="http://schemas.microsoft.com/office/powerpoint/2010/main" val="78659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13CEF0-1F60-E2FD-ACC5-2D8F6EA6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" y="163269"/>
            <a:ext cx="1663495" cy="389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AA3548-6AF6-F8DA-468A-864EED763537}"/>
              </a:ext>
            </a:extLst>
          </p:cNvPr>
          <p:cNvSpPr txBox="1"/>
          <p:nvPr/>
        </p:nvSpPr>
        <p:spPr>
          <a:xfrm>
            <a:off x="2263515" y="90862"/>
            <a:ext cx="985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 2.2</a:t>
            </a:r>
          </a:p>
          <a:p>
            <a:pPr algn="just"/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нано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-эмульсионных присадок многоцелевого назначения и твердотельного деэмульгатора на основе техногенных отходов для добывающих отраслей углеводородного сырья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0A2863-BCC9-F4A1-0764-B9AA0842BD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59" y="1229675"/>
            <a:ext cx="2501917" cy="230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48A0A-97AA-7968-0A02-3056E0EF3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566" y="1230628"/>
            <a:ext cx="2501917" cy="230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D41D06-78E8-9ED3-9972-950877C0B3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559" y="3627253"/>
            <a:ext cx="2501919" cy="23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77D08F-735F-C160-A66B-674B88AFE7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566" y="3627253"/>
            <a:ext cx="2501917" cy="230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250473-B530-8166-EE3C-6819D8442977}"/>
              </a:ext>
            </a:extLst>
          </p:cNvPr>
          <p:cNvSpPr txBox="1"/>
          <p:nvPr/>
        </p:nvSpPr>
        <p:spPr>
          <a:xfrm>
            <a:off x="1212494" y="5912875"/>
            <a:ext cx="6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До)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0DF90-89E1-0C3B-1C44-3A121BE85FDE}"/>
              </a:ext>
            </a:extLst>
          </p:cNvPr>
          <p:cNvSpPr txBox="1"/>
          <p:nvPr/>
        </p:nvSpPr>
        <p:spPr>
          <a:xfrm>
            <a:off x="3745910" y="5913807"/>
            <a:ext cx="6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После)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08067C-7570-3384-5390-7E7022E3D712}"/>
              </a:ext>
            </a:extLst>
          </p:cNvPr>
          <p:cNvSpPr txBox="1"/>
          <p:nvPr/>
        </p:nvSpPr>
        <p:spPr>
          <a:xfrm>
            <a:off x="-458386" y="6217434"/>
            <a:ext cx="670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СЭМ изображение порошка золы до и после механической сепарации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87D3AF-FCD0-3A7A-AE50-CF99E902FE9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5290" y="1873738"/>
            <a:ext cx="3934477" cy="322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54E3931-7D4E-6E98-0CCA-B44E1D9AF90C}"/>
              </a:ext>
            </a:extLst>
          </p:cNvPr>
          <p:cNvSpPr/>
          <p:nvPr/>
        </p:nvSpPr>
        <p:spPr>
          <a:xfrm>
            <a:off x="8851392" y="1148486"/>
            <a:ext cx="3008375" cy="512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1BB01-B6B1-9495-8CE3-175C5C5CB4F7}"/>
              </a:ext>
            </a:extLst>
          </p:cNvPr>
          <p:cNvSpPr txBox="1"/>
          <p:nvPr/>
        </p:nvSpPr>
        <p:spPr>
          <a:xfrm>
            <a:off x="8916204" y="1214323"/>
            <a:ext cx="29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Декабрь 2023 года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DFFC11-0F1F-EC95-F7F0-EE57942598BE}"/>
                  </a:ext>
                </a:extLst>
              </p:cNvPr>
              <p:cNvSpPr txBox="1"/>
              <p:nvPr/>
            </p:nvSpPr>
            <p:spPr>
              <a:xfrm>
                <a:off x="6080317" y="2634567"/>
                <a:ext cx="1844971" cy="665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cosθ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DFFC11-0F1F-EC95-F7F0-EE5794259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317" y="2634567"/>
                <a:ext cx="1844971" cy="6652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CDAB427B-C2FF-2B96-06D8-C88D601A0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071583"/>
              </p:ext>
            </p:extLst>
          </p:nvPr>
        </p:nvGraphicFramePr>
        <p:xfrm>
          <a:off x="7190282" y="5227286"/>
          <a:ext cx="4569460" cy="1258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695">
                  <a:extLst>
                    <a:ext uri="{9D8B030D-6E8A-4147-A177-3AD203B41FA5}">
                      <a16:colId xmlns:a16="http://schemas.microsoft.com/office/drawing/2014/main" val="1426402756"/>
                    </a:ext>
                  </a:extLst>
                </a:gridCol>
                <a:gridCol w="2146935">
                  <a:extLst>
                    <a:ext uri="{9D8B030D-6E8A-4147-A177-3AD203B41FA5}">
                      <a16:colId xmlns:a16="http://schemas.microsoft.com/office/drawing/2014/main" val="34119467"/>
                    </a:ext>
                  </a:extLst>
                </a:gridCol>
                <a:gridCol w="1687830">
                  <a:extLst>
                    <a:ext uri="{9D8B030D-6E8A-4147-A177-3AD203B41FA5}">
                      <a16:colId xmlns:a16="http://schemas.microsoft.com/office/drawing/2014/main" val="28604446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Фаза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Размер кристаллитов, (Ангстрем)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Содержание (%)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269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SiO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992506"/>
                  </a:ext>
                </a:extLst>
              </a:tr>
              <a:tr h="488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328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Fe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45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604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225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3411</Words>
  <Application>Microsoft Office PowerPoint</Application>
  <PresentationFormat>Широкоэкранный</PresentationFormat>
  <Paragraphs>518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Cambria</vt:lpstr>
      <vt:lpstr>Cambria Math</vt:lpstr>
      <vt:lpstr>Liberation Serif</vt:lpstr>
      <vt:lpstr>Symbol</vt:lpstr>
      <vt:lpstr>Times New Roman</vt:lpstr>
      <vt:lpstr>Тема Office</vt:lpstr>
      <vt:lpstr>Graph</vt:lpstr>
      <vt:lpstr>АКТ МОНИТОРИНГА  Проекта BR21882301 Комплексное решение актуальных вопросов, связанных геологией, добычей и переработкой минерального и углеводородного сырья (Договор №401-ПЦФ-23-25 от 15 ноября 2023 года)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исследования  Межфазные и реологические свойства</vt:lpstr>
      <vt:lpstr>Поверхностно-активные свойства смеси алкилтриметиламмония бромидов (CnTAB) и наночастиц диоксида кремния (SiO2)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 МОНИТОРИНГА  Проекта BR21882301 Комплексное решение актуальных вопросов, связанных геологией, добычей и переработкой минерального и углеводородного сырья (Договор №401-ПЦФ-23-25 от 15 ноября 2023 года)</dc:title>
  <dc:creator>Alibek S. Zhakypov</dc:creator>
  <cp:lastModifiedBy>Nazym E. Akhanova</cp:lastModifiedBy>
  <cp:revision>3</cp:revision>
  <dcterms:created xsi:type="dcterms:W3CDTF">2024-06-18T16:50:02Z</dcterms:created>
  <dcterms:modified xsi:type="dcterms:W3CDTF">2024-11-22T05:30:50Z</dcterms:modified>
</cp:coreProperties>
</file>