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1273" r:id="rId2"/>
    <p:sldId id="120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7" autoAdjust="0"/>
    <p:restoredTop sz="94660"/>
  </p:normalViewPr>
  <p:slideViewPr>
    <p:cSldViewPr snapToGrid="0" showGuides="1">
      <p:cViewPr varScale="1">
        <p:scale>
          <a:sx n="158" d="100"/>
          <a:sy n="158" d="100"/>
        </p:scale>
        <p:origin x="856" y="8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75CA1-1D18-4CE4-8452-90EE31031C8C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AE28B-7D06-45C0-B37A-ACABB76C47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846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>
            <a:extLst>
              <a:ext uri="{FF2B5EF4-FFF2-40B4-BE49-F238E27FC236}">
                <a16:creationId xmlns:a16="http://schemas.microsoft.com/office/drawing/2014/main" id="{5EB59BB6-B5A4-4B98-816E-FB6CCAECC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>
            <a:extLst>
              <a:ext uri="{FF2B5EF4-FFF2-40B4-BE49-F238E27FC236}">
                <a16:creationId xmlns:a16="http://schemas.microsoft.com/office/drawing/2014/main" id="{A6A3BD6D-6625-47E2-8F1E-E5D4E84A3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en-US" dirty="0"/>
              <a:t>Фундаментальная геология</a:t>
            </a:r>
          </a:p>
        </p:txBody>
      </p:sp>
    </p:spTree>
    <p:extLst>
      <p:ext uri="{BB962C8B-B14F-4D97-AF65-F5344CB8AC3E}">
        <p14:creationId xmlns:p14="http://schemas.microsoft.com/office/powerpoint/2010/main" val="349091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75425-FE60-4894-BE7A-D861BBB31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E48C2F-5010-40B1-98DC-7C49A5F48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4CA6F7-C138-480F-AD37-49E4D0E6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DB5-AA6F-4D2E-84C0-41B248C62C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9ADDE-8604-4C40-A91A-F7505D89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9576A6-CFB1-4DD6-8068-37A24AF9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2991-F3CA-42A5-B17D-AF5B6C64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46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C5229-E2F2-496A-BFED-A84C71A2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4EC92B-D933-4F25-9B2A-536EE5953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CF7D1D-F6EB-456B-9DC5-37834912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DB5-AA6F-4D2E-84C0-41B248C62C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D8FA7-081C-46C9-8B42-C1EE64D5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1F0701-6BBF-4B2D-8E55-4977AAE65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2991-F3CA-42A5-B17D-AF5B6C64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7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4E0663-6C8A-48C2-A158-06B1BB058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57D741-971B-45A0-97EF-2C7E6E8B1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5B42C9-60C2-4060-A77F-7C7F94EFB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DB5-AA6F-4D2E-84C0-41B248C62C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BA7BEE-26EB-40F6-BB84-0E053BAD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A970C-7B78-430C-8595-FEFB5322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2991-F3CA-42A5-B17D-AF5B6C64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90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51A073B9-D370-4C71-B460-FB39ACB89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8" t="2670" r="2003" b="85474"/>
          <a:stretch>
            <a:fillRect/>
          </a:stretch>
        </p:blipFill>
        <p:spPr bwMode="auto">
          <a:xfrm>
            <a:off x="9048751" y="214314"/>
            <a:ext cx="2901949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1">
            <a:extLst>
              <a:ext uri="{FF2B5EF4-FFF2-40B4-BE49-F238E27FC236}">
                <a16:creationId xmlns:a16="http://schemas.microsoft.com/office/drawing/2014/main" id="{5E50953B-E09C-4B67-8969-1A34B5BAD9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51" y="714375"/>
            <a:ext cx="11523133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3EBE4FC1-97A7-4E23-927C-76FBA6869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32"/>
          <a:stretch>
            <a:fillRect/>
          </a:stretch>
        </p:blipFill>
        <p:spPr bwMode="auto">
          <a:xfrm>
            <a:off x="0" y="6165850"/>
            <a:ext cx="1219411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334433" y="263526"/>
            <a:ext cx="11235267" cy="366713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sz="2800"/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27135579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E173D4-1A1A-4459-AF50-EF55F3AD1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110B5-22ED-4E47-9BCB-2BF6154D9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0FB021-D81E-418C-BB1B-5698E5AE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DB5-AA6F-4D2E-84C0-41B248C62C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4C4DD7-76BD-4E53-9CA0-D2940AE6C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EE12C-03A6-4CF5-ABB9-6DD63EA9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2991-F3CA-42A5-B17D-AF5B6C64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81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79470-89E1-4C90-849B-4AC16F12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4BC9AE-5A81-4AF8-A09D-523D35007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A4734F-FEF4-414A-9A85-8A4A3F324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DB5-AA6F-4D2E-84C0-41B248C62C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2B1B25-7ACA-4AC4-ABC8-1A682783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5CD74D-E227-4FC0-AB5F-B82D08037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2991-F3CA-42A5-B17D-AF5B6C64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5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147AF-4773-4AAB-8EFA-4D475E7A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75BD8B-6202-44F1-9F3C-2A1561335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A66654-188B-49E1-BF93-DD6A6F78A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2FE361-496C-44D4-BBC9-899424D0D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DB5-AA6F-4D2E-84C0-41B248C62C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CFE8FB-05C5-4A19-AD16-89491037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5A1479-C7E4-4558-B10A-B4A5EA04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2991-F3CA-42A5-B17D-AF5B6C64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1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8D4DC-79C2-4424-AE59-13193AAE6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92B7EC-1195-4B0B-B67C-5296F876E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AC2BB0-9DD2-4889-9348-D33D7852F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406457F-0213-425A-B469-35BF3D70D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DB6E75-236D-45A5-979E-63DCA5484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7282E4B-5F41-4154-9678-721230B0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DB5-AA6F-4D2E-84C0-41B248C62C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B4AB29-1289-46F6-A6F6-1397D9D0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8D643C-155B-4B5A-8943-6F0F0122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2991-F3CA-42A5-B17D-AF5B6C64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65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E104A-9C98-4E84-88BC-78FA8556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472516-BA65-4623-B16B-5B9D3D04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DB5-AA6F-4D2E-84C0-41B248C62C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2844C7-2B41-4C5E-BBB5-53D6B52AC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8E061F-D2D1-44C9-BDDC-9421C6EC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2991-F3CA-42A5-B17D-AF5B6C64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02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7C1A41-A839-4128-A927-4D1475E4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DB5-AA6F-4D2E-84C0-41B248C62C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284D37-F2CB-4A6A-9C97-619E4F24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7C8DFA-AB6A-485B-9F6A-2DE50B21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2991-F3CA-42A5-B17D-AF5B6C64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1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B52C0-5239-4ED0-9A77-F6E422585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49F335-BC7B-4D3E-AADE-270E6D86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479575-CE7C-4058-AA6A-336E0A2F7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147BB-0AD3-449C-837A-7076909A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DB5-AA6F-4D2E-84C0-41B248C62C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36C47C-8327-4AA0-9A32-ADF6B01D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07F114-0397-41A7-9610-3AD4C83F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2991-F3CA-42A5-B17D-AF5B6C64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05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EDE3F-62FE-435C-A1EA-6B6AD845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EEA42E-1CDD-4FE0-88F1-76E04CBF9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989FC5-E1B6-4EF0-974C-125E52EB6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B2BDB7-AE62-41EB-BCBB-C14438808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2DB5-AA6F-4D2E-84C0-41B248C62C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3BE4C6-7416-4326-98B4-B3AA8189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CA9658-A566-4072-B98B-B6B24EA21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92991-F3CA-42A5-B17D-AF5B6C64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39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7F73E-0EC6-41EA-851E-6997FB1E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6F4E1D-13FC-42E9-A8D0-A2EA3E7BB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1D1B8A-22F8-4030-9721-9E8794AA8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E2DB5-AA6F-4D2E-84C0-41B248C62C0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A10DC3-197D-4C79-8BE7-71976336B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691D01-1BB3-452D-8E44-DC2A65A42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92991-F3CA-42A5-B17D-AF5B6C64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9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&#1055;&#1088;&#1077;&#1079;&#1077;&#1085;&#1090;&#1072;&#1094;&#1080;&#1103;%20&#1051;&#1073;%20&#1043;&#1077;&#1086;&#1083;%20&#1080;&#1089;&#1089;&#1083;&#1077;&#1076;%20&#1050;&#1086;&#1088;&#1086;&#1073;&#1082;&#1080;&#1085;%202023.pptx" TargetMode="External"/><Relationship Id="rId2" Type="http://schemas.openxmlformats.org/officeDocument/2006/relationships/hyperlink" Target="Geosciences_KMG_KBTU_01122022.pptx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DD83CF9-7D1D-45E5-92D9-C48CB0F6C1BC}"/>
              </a:ext>
            </a:extLst>
          </p:cNvPr>
          <p:cNvGrpSpPr/>
          <p:nvPr/>
        </p:nvGrpSpPr>
        <p:grpSpPr>
          <a:xfrm>
            <a:off x="-4" y="1"/>
            <a:ext cx="12192006" cy="6731468"/>
            <a:chOff x="-4" y="0"/>
            <a:chExt cx="12192006" cy="6642102"/>
          </a:xfrm>
        </p:grpSpPr>
        <p:sp>
          <p:nvSpPr>
            <p:cNvPr id="29" name="Блок-схема: ручной ввод 28">
              <a:extLst>
                <a:ext uri="{FF2B5EF4-FFF2-40B4-BE49-F238E27FC236}">
                  <a16:creationId xmlns:a16="http://schemas.microsoft.com/office/drawing/2014/main" id="{9DE04AEA-1884-4C44-8C38-13C881325132}"/>
                </a:ext>
              </a:extLst>
            </p:cNvPr>
            <p:cNvSpPr/>
            <p:nvPr/>
          </p:nvSpPr>
          <p:spPr>
            <a:xfrm rot="16200000" flipH="1">
              <a:off x="5420486" y="-129414"/>
              <a:ext cx="6642102" cy="6900930"/>
            </a:xfrm>
            <a:prstGeom prst="flowChartManualInpu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0" name="Блок-схема: ручной ввод 29">
              <a:extLst>
                <a:ext uri="{FF2B5EF4-FFF2-40B4-BE49-F238E27FC236}">
                  <a16:creationId xmlns:a16="http://schemas.microsoft.com/office/drawing/2014/main" id="{D3429FD6-C80C-4E22-83C5-349F82323FAA}"/>
                </a:ext>
              </a:extLst>
            </p:cNvPr>
            <p:cNvSpPr/>
            <p:nvPr/>
          </p:nvSpPr>
          <p:spPr>
            <a:xfrm rot="16200000" flipV="1">
              <a:off x="235964" y="-235968"/>
              <a:ext cx="6642099" cy="7114036"/>
            </a:xfrm>
            <a:prstGeom prst="flowChartManualInpu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  <a:p>
              <a:pPr algn="ctr">
                <a:defRPr/>
              </a:pPr>
              <a:endParaRPr lang="ru-RU" dirty="0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E95276B-264A-4E0E-AD81-3B67226AE360}"/>
              </a:ext>
            </a:extLst>
          </p:cNvPr>
          <p:cNvSpPr/>
          <p:nvPr/>
        </p:nvSpPr>
        <p:spPr>
          <a:xfrm>
            <a:off x="10451690" y="68730"/>
            <a:ext cx="1598338" cy="572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9822AD-4509-4734-B0BC-719224843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98" y="34364"/>
            <a:ext cx="2135523" cy="64167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FAE13FB-9842-D290-2656-B2618FFFAC3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1933"/>
            <a:ext cx="12192000" cy="4592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841491-82D4-5E0F-FA6E-80DAF46AE185}"/>
              </a:ext>
            </a:extLst>
          </p:cNvPr>
          <p:cNvSpPr/>
          <p:nvPr/>
        </p:nvSpPr>
        <p:spPr>
          <a:xfrm>
            <a:off x="139460" y="1472908"/>
            <a:ext cx="9927288" cy="396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alt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Лаборатория Региональной геологии, тектоники и геодинамики – изучение геологического строения, генезиса, форм залегания горных пород в земной коре, развития строения, движения и деформации литосферы и ее связи с развитием Земли в целом.</a:t>
            </a:r>
          </a:p>
          <a:p>
            <a:pPr indent="-342900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altLang="ru-RU" sz="1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alt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Лаборатория минералогии, кристаллографии и петрографии - изучение вещественного состава минералов и горных пород, их свойств, структуры, генезиса и закономерностей размещения в земной коре и на ее поверхности, закономерностей развития органического мира и относительного геологического возраста осадочных горных пород, расчленения толщ пород и корреляции геологических образований. </a:t>
            </a:r>
          </a:p>
          <a:p>
            <a:pPr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altLang="ru-RU" sz="1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alt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Лаборатория седиментологии и геохимии осадочных бассейнов - решение геохимических задач и проведение комплекса геохимических исследований при выполнении геолого-геофизических работ при поисках и разведке месторождений углеводородного сырья и твердых полезных ископаемых, изучение условий осадконакопления, постседиментационных изменений коллекторских свойств пород и перспектив нефтегазоносности осадочных бассейнов, изучения физических свойств и вещественного состава горных пород, экспертиза  эксплуатационных характеристик твердых и жидких материалов, в том числе строительных.</a:t>
            </a:r>
            <a:endParaRPr lang="en-US" altLang="ru-RU" sz="1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en-US" altLang="ru-RU" sz="1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alt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Лаборатория «Геологии, геофизики, моделирования и гидродинамики» - комплексное геолого-геофизическое изучение генезиса и закономерностей размещения месторождений углеводородного сырья и твердых полезных ископаемых с целью разработки новых, научно-обоснованных прогнозно-поисковых критериев поиска и разведки новых площадей на территории Казахстана с помощью современных геолого-геофизических методов и технологий, построение геологических моделей нефтегазовых и рудных месторождений с использованием программных комплексов </a:t>
            </a:r>
            <a:r>
              <a:rPr lang="en-US" alt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Baker Hughes, Halliburton, </a:t>
            </a:r>
            <a:r>
              <a:rPr lang="en-US" altLang="ru-RU" sz="1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Micromine</a:t>
            </a:r>
            <a:r>
              <a:rPr lang="en-US" alt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, RFD, Schlumberger, </a:t>
            </a:r>
            <a:r>
              <a:rPr lang="en-US" altLang="ru-RU" sz="1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Alstron</a:t>
            </a:r>
            <a:r>
              <a:rPr lang="ru-RU" alt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endParaRPr lang="ru-RU" altLang="ru-RU" sz="1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kk-KZ" alt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Кабинет </a:t>
            </a:r>
            <a:r>
              <a:rPr lang="ru-RU" alt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Инженерной геологии и геодезии - изучение морфологии, динамики и региональных особенностей верхних горизонтов земной коры и их взаимодействия с инженерными сооружениями, освоение основ геодезии и картографии, методов инструментальной топографической съемки.</a:t>
            </a:r>
          </a:p>
          <a:p>
            <a:pPr>
              <a:lnSpc>
                <a:spcPct val="115000"/>
              </a:lnSpc>
            </a:pPr>
            <a:endParaRPr lang="ru-RU" altLang="ru-RU" sz="1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alt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Лаборатории смежных факультетов (ШЭНГИ, ШХИ, ШМИЗТ, </a:t>
            </a:r>
            <a:r>
              <a:rPr lang="en-US" alt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altLang="ru-RU" sz="1000" b="1" dirty="0">
                <a:ea typeface="Calibri" panose="020F0502020204030204" pitchFamily="34" charset="0"/>
                <a:cs typeface="Times New Roman" panose="02020603050405020304" pitchFamily="18" charset="0"/>
              </a:rPr>
              <a:t>, …)</a:t>
            </a:r>
          </a:p>
          <a:p>
            <a:pPr algn="just"/>
            <a:endParaRPr lang="ru-RU" altLang="ru-RU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C:\Users\user\Pictures\Tomsk 2006\PA060357.JPG">
            <a:extLst>
              <a:ext uri="{FF2B5EF4-FFF2-40B4-BE49-F238E27FC236}">
                <a16:creationId xmlns:a16="http://schemas.microsoft.com/office/drawing/2014/main" id="{CBB65B0A-918B-90CA-356B-24931D1C2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168" y="797843"/>
            <a:ext cx="1701372" cy="94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http://www.tcd.ie/Geology/assets/img/Facilities/polishing.jpg">
            <a:extLst>
              <a:ext uri="{FF2B5EF4-FFF2-40B4-BE49-F238E27FC236}">
                <a16:creationId xmlns:a16="http://schemas.microsoft.com/office/drawing/2014/main" id="{57B4F3AF-DF66-EFA4-D716-A35256B8C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7" t="26224" r="-516" b="2097"/>
          <a:stretch>
            <a:fillRect/>
          </a:stretch>
        </p:blipFill>
        <p:spPr bwMode="auto">
          <a:xfrm>
            <a:off x="10351166" y="3031894"/>
            <a:ext cx="1717742" cy="110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www.logitech.uk.com/media/40679/gts1_web.jpg">
            <a:extLst>
              <a:ext uri="{FF2B5EF4-FFF2-40B4-BE49-F238E27FC236}">
                <a16:creationId xmlns:a16="http://schemas.microsoft.com/office/drawing/2014/main" id="{60BEDF29-8C8B-E3B8-A962-12A6EFE6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3233" r="11218" b="6248"/>
          <a:stretch>
            <a:fillRect/>
          </a:stretch>
        </p:blipFill>
        <p:spPr bwMode="auto">
          <a:xfrm>
            <a:off x="10351168" y="1777408"/>
            <a:ext cx="1717742" cy="11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IMG_0827">
            <a:extLst>
              <a:ext uri="{FF2B5EF4-FFF2-40B4-BE49-F238E27FC236}">
                <a16:creationId xmlns:a16="http://schemas.microsoft.com/office/drawing/2014/main" id="{C50AA4AE-A3F1-F9D1-310D-9FDB4ED97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51166" y="4273755"/>
            <a:ext cx="1717742" cy="988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Фото лаборатории 042">
            <a:extLst>
              <a:ext uri="{FF2B5EF4-FFF2-40B4-BE49-F238E27FC236}">
                <a16:creationId xmlns:a16="http://schemas.microsoft.com/office/drawing/2014/main" id="{420BE365-F535-544F-0355-14DE02FB9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32284" y="5396703"/>
            <a:ext cx="1717743" cy="949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F9CC280-851E-51D3-10B3-C4A52A403470}"/>
              </a:ext>
            </a:extLst>
          </p:cNvPr>
          <p:cNvSpPr/>
          <p:nvPr/>
        </p:nvSpPr>
        <p:spPr>
          <a:xfrm>
            <a:off x="3827370" y="184383"/>
            <a:ext cx="292740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cap="small" dirty="0">
                <a:latin typeface="Arial Black" panose="020B0A04020102020204" pitchFamily="34" charset="0"/>
              </a:rPr>
              <a:t>Учебные лаборатории</a:t>
            </a:r>
            <a:endParaRPr lang="ru-RU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04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ручной ввод 1">
            <a:extLst>
              <a:ext uri="{FF2B5EF4-FFF2-40B4-BE49-F238E27FC236}">
                <a16:creationId xmlns:a16="http://schemas.microsoft.com/office/drawing/2014/main" id="{D7515FC6-F12C-72C2-78F2-9C1C02E2FC4A}"/>
              </a:ext>
            </a:extLst>
          </p:cNvPr>
          <p:cNvSpPr/>
          <p:nvPr/>
        </p:nvSpPr>
        <p:spPr>
          <a:xfrm rot="16200000" flipH="1">
            <a:off x="5270500" y="-279400"/>
            <a:ext cx="6642102" cy="7200901"/>
          </a:xfrm>
          <a:prstGeom prst="flowChartManualInp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</a:t>
            </a:r>
          </a:p>
        </p:txBody>
      </p:sp>
      <p:sp>
        <p:nvSpPr>
          <p:cNvPr id="3" name="Блок-схема: ручной ввод 2">
            <a:extLst>
              <a:ext uri="{FF2B5EF4-FFF2-40B4-BE49-F238E27FC236}">
                <a16:creationId xmlns:a16="http://schemas.microsoft.com/office/drawing/2014/main" id="{91B461F6-F274-B231-A3AE-D3B8F89D489F}"/>
              </a:ext>
            </a:extLst>
          </p:cNvPr>
          <p:cNvSpPr/>
          <p:nvPr/>
        </p:nvSpPr>
        <p:spPr>
          <a:xfrm rot="16200000" flipV="1">
            <a:off x="792373" y="-817860"/>
            <a:ext cx="6642099" cy="8226842"/>
          </a:xfrm>
          <a:prstGeom prst="flowChartManualInp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sp>
        <p:nvSpPr>
          <p:cNvPr id="5" name="Блок-схема: ручной ввод 4">
            <a:extLst>
              <a:ext uri="{FF2B5EF4-FFF2-40B4-BE49-F238E27FC236}">
                <a16:creationId xmlns:a16="http://schemas.microsoft.com/office/drawing/2014/main" id="{B35A8B6B-43C3-418D-9FAF-C200A2C652EB}"/>
              </a:ext>
            </a:extLst>
          </p:cNvPr>
          <p:cNvSpPr/>
          <p:nvPr/>
        </p:nvSpPr>
        <p:spPr>
          <a:xfrm rot="16200000" flipH="1">
            <a:off x="5988099" y="412707"/>
            <a:ext cx="5759360" cy="6648448"/>
          </a:xfrm>
          <a:prstGeom prst="flowChartManualInp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</a:t>
            </a:r>
          </a:p>
        </p:txBody>
      </p:sp>
      <p:sp>
        <p:nvSpPr>
          <p:cNvPr id="6" name="Блок-схема: ручной ввод 5">
            <a:extLst>
              <a:ext uri="{FF2B5EF4-FFF2-40B4-BE49-F238E27FC236}">
                <a16:creationId xmlns:a16="http://schemas.microsoft.com/office/drawing/2014/main" id="{86360030-5C21-4099-B9B0-9DE8874B3849}"/>
              </a:ext>
            </a:extLst>
          </p:cNvPr>
          <p:cNvSpPr/>
          <p:nvPr/>
        </p:nvSpPr>
        <p:spPr>
          <a:xfrm rot="16200000" flipV="1">
            <a:off x="982705" y="-125457"/>
            <a:ext cx="5759360" cy="7724776"/>
          </a:xfrm>
          <a:prstGeom prst="flowChartManualInpu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  <a:p>
            <a:pPr algn="ctr">
              <a:defRPr/>
            </a:pPr>
            <a:endParaRPr lang="ru-RU" dirty="0"/>
          </a:p>
        </p:txBody>
      </p:sp>
      <p:pic>
        <p:nvPicPr>
          <p:cNvPr id="12" name="Рисунок 11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895CE1A1-28B0-76EE-8397-9D8325B5D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33" y="844112"/>
            <a:ext cx="5222716" cy="28891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F589355-8551-7066-3382-E18EA9309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17" y="3766288"/>
            <a:ext cx="5213748" cy="287581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B8124A2-CB41-B5D3-D34F-EBB5DCA2D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8690" y="3773814"/>
            <a:ext cx="6359015" cy="285593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63DEF66-FB53-313F-D63E-45C6F6AE2758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91933"/>
            <a:ext cx="12192000" cy="459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2D531F8-54CC-1B66-38AA-91B4DCB7E87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695" y="6736001"/>
            <a:ext cx="12192000" cy="139775"/>
          </a:xfrm>
          <a:prstGeom prst="rect">
            <a:avLst/>
          </a:prstGeom>
        </p:spPr>
      </p:pic>
      <p:pic>
        <p:nvPicPr>
          <p:cNvPr id="17" name="Рисунок 16">
            <a:hlinkClick r:id="rId7" action="ppaction://hlinkpres?slideindex=1&amp;slidetitle="/>
            <a:extLst>
              <a:ext uri="{FF2B5EF4-FFF2-40B4-BE49-F238E27FC236}">
                <a16:creationId xmlns:a16="http://schemas.microsoft.com/office/drawing/2014/main" id="{5521026E-ACE8-9980-E50D-BC3F30DFC2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8690" y="844114"/>
            <a:ext cx="6359015" cy="28891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519B522-1F33-C267-1C70-96552411001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458689" y="4030669"/>
            <a:ext cx="6359016" cy="457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C2DE1C-D8AB-01EE-0C11-993E20361F91}"/>
              </a:ext>
            </a:extLst>
          </p:cNvPr>
          <p:cNvSpPr txBox="1"/>
          <p:nvPr/>
        </p:nvSpPr>
        <p:spPr>
          <a:xfrm>
            <a:off x="7468857" y="3812917"/>
            <a:ext cx="189026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800" dirty="0">
                <a:latin typeface="Arial Black" panose="020B0A04020102020204" pitchFamily="34" charset="0"/>
              </a:rPr>
              <a:t>Оборудование и орг. техника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D6E800-AA11-234D-F284-E95DBC233D41}"/>
              </a:ext>
            </a:extLst>
          </p:cNvPr>
          <p:cNvSpPr txBox="1"/>
          <p:nvPr/>
        </p:nvSpPr>
        <p:spPr>
          <a:xfrm>
            <a:off x="1621286" y="901483"/>
            <a:ext cx="1853392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800" dirty="0">
                <a:latin typeface="Arial Black" panose="020B0A04020102020204" pitchFamily="34" charset="0"/>
              </a:rPr>
              <a:t>Прикладное моделирование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F6901-C626-1905-E26D-FBE572C4574B}"/>
              </a:ext>
            </a:extLst>
          </p:cNvPr>
          <p:cNvSpPr txBox="1"/>
          <p:nvPr/>
        </p:nvSpPr>
        <p:spPr>
          <a:xfrm>
            <a:off x="7056435" y="895037"/>
            <a:ext cx="341632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800" dirty="0">
                <a:latin typeface="Arial Black" panose="020B0A04020102020204" pitchFamily="34" charset="0"/>
              </a:rPr>
              <a:t>Геологические исследования </a:t>
            </a:r>
          </a:p>
          <a:p>
            <a:pPr algn="ctr"/>
            <a:r>
              <a:rPr lang="ru-RU" sz="800" dirty="0">
                <a:latin typeface="Arial Black" panose="020B0A04020102020204" pitchFamily="34" charset="0"/>
              </a:rPr>
              <a:t>                                                                                               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B2A2A31-ACF6-5A1D-EF86-EFE56ABDFEC1}"/>
              </a:ext>
            </a:extLst>
          </p:cNvPr>
          <p:cNvSpPr/>
          <p:nvPr/>
        </p:nvSpPr>
        <p:spPr>
          <a:xfrm>
            <a:off x="6962899" y="1155865"/>
            <a:ext cx="4805548" cy="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BF779D5-BEB5-E03D-8B87-106E807BE87E}"/>
              </a:ext>
            </a:extLst>
          </p:cNvPr>
          <p:cNvSpPr/>
          <p:nvPr/>
        </p:nvSpPr>
        <p:spPr>
          <a:xfrm>
            <a:off x="2912866" y="184383"/>
            <a:ext cx="526137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cap="small" dirty="0">
                <a:latin typeface="Arial Black" panose="020B0A04020102020204" pitchFamily="34" charset="0"/>
              </a:rPr>
              <a:t>Научно-исследовательские лаборатории</a:t>
            </a:r>
            <a:endParaRPr lang="ru-RU" cap="small" dirty="0">
              <a:latin typeface="Arial Black" panose="020B0A040201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D40E639-5410-7B41-9F72-8E72EB3B75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98" y="34364"/>
            <a:ext cx="2135523" cy="6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06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297</Words>
  <Application>Microsoft Office PowerPoint</Application>
  <PresentationFormat>Широкоэкранный</PresentationFormat>
  <Paragraphs>20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Aitbek Akhmetzhanov</dc:creator>
  <cp:lastModifiedBy>Айтбек Ахметжанов</cp:lastModifiedBy>
  <cp:revision>62</cp:revision>
  <dcterms:created xsi:type="dcterms:W3CDTF">2020-08-12T07:35:01Z</dcterms:created>
  <dcterms:modified xsi:type="dcterms:W3CDTF">2024-02-16T07:59:35Z</dcterms:modified>
</cp:coreProperties>
</file>